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2"/>
    <p:sldId id="257" r:id="rId3"/>
    <p:sldId id="258" r:id="rId4"/>
    <p:sldId id="263" r:id="rId5"/>
    <p:sldId id="267" r:id="rId6"/>
    <p:sldId id="271" r:id="rId7"/>
    <p:sldId id="259" r:id="rId8"/>
    <p:sldId id="268" r:id="rId9"/>
    <p:sldId id="269" r:id="rId10"/>
    <p:sldId id="264" r:id="rId11"/>
    <p:sldId id="266" r:id="rId12"/>
  </p:sldIdLst>
  <p:sldSz cx="18288000" cy="10287000"/>
  <p:notesSz cx="6858000" cy="9144000"/>
  <p:embeddedFontLst>
    <p:embeddedFont>
      <p:font typeface="Agrandir" panose="020B0604020202020204" charset="0"/>
      <p:regular r:id="rId13"/>
    </p:embeddedFont>
    <p:embeddedFont>
      <p:font typeface="Agrandir Bold" panose="020B0604020202020204" charset="0"/>
      <p:regular r:id="rId14"/>
      <p:bold r:id="rId15"/>
    </p:embeddedFont>
    <p:embeddedFont>
      <p:font typeface="Agrandir Medium" panose="020B0604020202020204" charset="0"/>
      <p:regular r:id="rId16"/>
    </p:embeddedFont>
    <p:embeddedFont>
      <p:font typeface="Century Gothic" panose="020B0502020202020204" pitchFamily="34" charset="0"/>
      <p:regular r:id="rId17"/>
      <p:bold r:id="rId18"/>
      <p:italic r:id="rId19"/>
      <p:boldItalic r:id="rId20"/>
    </p:embeddedFont>
    <p:embeddedFont>
      <p:font typeface="Montserrat" panose="00000500000000000000" pitchFamily="2" charset="0"/>
      <p:regular r:id="rId21"/>
      <p:bold r:id="rId22"/>
      <p:italic r:id="rId23"/>
      <p:boldItalic r:id="rId24"/>
    </p:embeddedFont>
    <p:embeddedFont>
      <p:font typeface="Montserrat Medium" panose="00000600000000000000" pitchFamily="2" charset="0"/>
      <p:regular r:id="rId25"/>
      <p:italic r:id="rId26"/>
    </p:embeddedFont>
    <p:embeddedFont>
      <p:font typeface="Wingdings 3" panose="05040102010807070707" pitchFamily="18" charset="2"/>
      <p:regular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33C37E-D666-89CE-397A-F8223BD99369}" v="51" dt="2024-11-23T11:23:20.243"/>
    <p1510:client id="{21C962E6-9570-EC49-9E34-447C1FD30C2A}" v="742" dt="2024-11-23T13:04:36.828"/>
    <p1510:client id="{8F3069C9-A61A-9341-9998-22DE6775B375}" v="388" dt="2024-11-22T22:06:46.074"/>
    <p1510:client id="{AB7322E4-F93B-5D83-BB5C-E3E58D9F27EA}" v="87" dt="2024-11-22T21:32:14.8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4626" autoAdjust="0"/>
  </p:normalViewPr>
  <p:slideViewPr>
    <p:cSldViewPr>
      <p:cViewPr varScale="1">
        <p:scale>
          <a:sx n="61" d="100"/>
          <a:sy n="61" d="100"/>
        </p:scale>
        <p:origin x="771"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2433" y="2171701"/>
            <a:ext cx="13238487" cy="4994372"/>
          </a:xfrm>
        </p:spPr>
        <p:txBody>
          <a:bodyPr anchor="b"/>
          <a:lstStyle>
            <a:lvl1pPr>
              <a:defRPr sz="10800"/>
            </a:lvl1pPr>
          </a:lstStyle>
          <a:p>
            <a:r>
              <a:rPr lang="en-US"/>
              <a:t>Click to edit Master title style</a:t>
            </a:r>
            <a:endParaRPr lang="en-US" dirty="0"/>
          </a:p>
        </p:txBody>
      </p:sp>
      <p:sp>
        <p:nvSpPr>
          <p:cNvPr id="3" name="Subtitle 2"/>
          <p:cNvSpPr>
            <a:spLocks noGrp="1"/>
          </p:cNvSpPr>
          <p:nvPr>
            <p:ph type="subTitle" idx="1"/>
          </p:nvPr>
        </p:nvSpPr>
        <p:spPr>
          <a:xfrm>
            <a:off x="1732433" y="7166070"/>
            <a:ext cx="13238487" cy="1292130"/>
          </a:xfrm>
        </p:spPr>
        <p:txBody>
          <a:bodyPr anchor="t"/>
          <a:lstStyle>
            <a:lvl1pPr marL="0" indent="0" algn="l">
              <a:buNone/>
              <a:defRPr cap="all">
                <a:solidFill>
                  <a:schemeClr val="bg2">
                    <a:lumMod val="40000"/>
                    <a:lumOff val="6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48502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5" y="7200880"/>
            <a:ext cx="13238486"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32433" y="1028700"/>
            <a:ext cx="13238487" cy="54609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4" y="8050988"/>
            <a:ext cx="13238484"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21152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2" y="2171700"/>
            <a:ext cx="13238489" cy="2971800"/>
          </a:xfrm>
        </p:spPr>
        <p:txBody>
          <a:bodyPr/>
          <a:lstStyle>
            <a:lvl1pPr>
              <a:defRPr sz="7200"/>
            </a:lvl1pPr>
          </a:lstStyle>
          <a:p>
            <a:r>
              <a:rPr lang="en-US"/>
              <a:t>Click to edit Master title style</a:t>
            </a:r>
            <a:endParaRPr lang="en-US" dirty="0"/>
          </a:p>
        </p:txBody>
      </p:sp>
      <p:sp>
        <p:nvSpPr>
          <p:cNvPr id="8" name="Text Placeholder 3"/>
          <p:cNvSpPr>
            <a:spLocks noGrp="1"/>
          </p:cNvSpPr>
          <p:nvPr>
            <p:ph type="body" sz="half" idx="2"/>
          </p:nvPr>
        </p:nvSpPr>
        <p:spPr>
          <a:xfrm>
            <a:off x="1732432" y="5486400"/>
            <a:ext cx="13238489" cy="35433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14986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62202" y="2171700"/>
            <a:ext cx="11998973" cy="3485061"/>
          </a:xfrm>
        </p:spPr>
        <p:txBody>
          <a:bodyPr/>
          <a:lstStyle>
            <a:lvl1pPr>
              <a:defRPr sz="7200"/>
            </a:lvl1pPr>
          </a:lstStyle>
          <a:p>
            <a:r>
              <a:rPr lang="en-US"/>
              <a:t>Click to edit Master title style</a:t>
            </a:r>
            <a:endParaRPr lang="en-US" dirty="0"/>
          </a:p>
        </p:txBody>
      </p:sp>
      <p:sp>
        <p:nvSpPr>
          <p:cNvPr id="11" name="Text Placeholder 3"/>
          <p:cNvSpPr>
            <a:spLocks noGrp="1"/>
          </p:cNvSpPr>
          <p:nvPr>
            <p:ph type="body" sz="half" idx="14"/>
          </p:nvPr>
        </p:nvSpPr>
        <p:spPr>
          <a:xfrm>
            <a:off x="2895601" y="5656761"/>
            <a:ext cx="10919474" cy="513261"/>
          </a:xfrm>
        </p:spPr>
        <p:txBody>
          <a:bodyPr vert="horz" lIns="91440" tIns="45720" rIns="91440" bIns="45720" rtlCol="0" anchor="t">
            <a:normAutofit/>
          </a:bodyPr>
          <a:lstStyle>
            <a:lvl1pPr marL="0" indent="0">
              <a:buNone/>
              <a:defRPr lang="en-US" sz="2100" b="0" i="0" kern="1200" cap="small" dirty="0">
                <a:solidFill>
                  <a:schemeClr val="bg2">
                    <a:lumMod val="40000"/>
                    <a:lumOff val="60000"/>
                  </a:schemeClr>
                </a:solidFill>
                <a:latin typeface="+mj-lt"/>
                <a:ea typeface="+mj-ea"/>
                <a:cs typeface="+mj-cs"/>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marL="0" lvl="0" indent="0">
              <a:buNone/>
            </a:pPr>
            <a:r>
              <a:rPr lang="en-US"/>
              <a:t>Click to edit Master text styles</a:t>
            </a:r>
          </a:p>
        </p:txBody>
      </p:sp>
      <p:sp>
        <p:nvSpPr>
          <p:cNvPr id="10" name="Text Placeholder 3"/>
          <p:cNvSpPr>
            <a:spLocks noGrp="1"/>
          </p:cNvSpPr>
          <p:nvPr>
            <p:ph type="body" sz="half" idx="2"/>
          </p:nvPr>
        </p:nvSpPr>
        <p:spPr>
          <a:xfrm>
            <a:off x="1732432" y="6525986"/>
            <a:ext cx="13238489" cy="25146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347443" y="1456880"/>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
        <p:nvSpPr>
          <p:cNvPr id="15" name="TextBox 14"/>
          <p:cNvSpPr txBox="1"/>
          <p:nvPr/>
        </p:nvSpPr>
        <p:spPr>
          <a:xfrm>
            <a:off x="13995735" y="3920681"/>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Tree>
    <p:extLst>
      <p:ext uri="{BB962C8B-B14F-4D97-AF65-F5344CB8AC3E}">
        <p14:creationId xmlns:p14="http://schemas.microsoft.com/office/powerpoint/2010/main" val="2041528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2431" y="4686302"/>
            <a:ext cx="13238490" cy="2479770"/>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2" y="7166072"/>
            <a:ext cx="13238489" cy="1290600"/>
          </a:xfrm>
        </p:spPr>
        <p:txBody>
          <a:bodyPr anchor="t"/>
          <a:lstStyle>
            <a:lvl1pPr marL="0" indent="0" algn="l">
              <a:buNone/>
              <a:defRPr sz="3000" cap="none">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43900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49421" y="2971800"/>
            <a:ext cx="442029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6" name="Text Placeholder 3"/>
          <p:cNvSpPr>
            <a:spLocks noGrp="1"/>
          </p:cNvSpPr>
          <p:nvPr>
            <p:ph type="body" sz="half" idx="15"/>
          </p:nvPr>
        </p:nvSpPr>
        <p:spPr>
          <a:xfrm>
            <a:off x="978695" y="4000500"/>
            <a:ext cx="4391025"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25489" y="2971800"/>
            <a:ext cx="4404362"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9" name="Text Placeholder 3"/>
          <p:cNvSpPr>
            <a:spLocks noGrp="1"/>
          </p:cNvSpPr>
          <p:nvPr>
            <p:ph type="body" sz="half" idx="16"/>
          </p:nvPr>
        </p:nvSpPr>
        <p:spPr>
          <a:xfrm>
            <a:off x="5809659" y="4000500"/>
            <a:ext cx="4420191"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2971800"/>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Text Placeholder 3"/>
          <p:cNvSpPr>
            <a:spLocks noGrp="1"/>
          </p:cNvSpPr>
          <p:nvPr>
            <p:ph type="body" sz="half" idx="17"/>
          </p:nvPr>
        </p:nvSpPr>
        <p:spPr>
          <a:xfrm>
            <a:off x="10687051" y="4000500"/>
            <a:ext cx="4398170"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7" name="Straight Connector 16"/>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310084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78695" y="6376424"/>
            <a:ext cx="4410075"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9" name="Picture Placeholder 2"/>
          <p:cNvSpPr>
            <a:spLocks noGrp="1" noChangeAspect="1"/>
          </p:cNvSpPr>
          <p:nvPr>
            <p:ph type="pic" idx="15"/>
          </p:nvPr>
        </p:nvSpPr>
        <p:spPr>
          <a:xfrm>
            <a:off x="978695" y="3314700"/>
            <a:ext cx="4410075"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2" name="Text Placeholder 3"/>
          <p:cNvSpPr>
            <a:spLocks noGrp="1"/>
          </p:cNvSpPr>
          <p:nvPr>
            <p:ph type="body" sz="half" idx="18"/>
          </p:nvPr>
        </p:nvSpPr>
        <p:spPr>
          <a:xfrm>
            <a:off x="978695" y="7240817"/>
            <a:ext cx="4410075"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34063" y="6376424"/>
            <a:ext cx="4395788"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0" name="Picture Placeholder 2"/>
          <p:cNvSpPr>
            <a:spLocks noGrp="1" noChangeAspect="1"/>
          </p:cNvSpPr>
          <p:nvPr>
            <p:ph type="pic" idx="21"/>
          </p:nvPr>
        </p:nvSpPr>
        <p:spPr>
          <a:xfrm>
            <a:off x="5834062" y="3314700"/>
            <a:ext cx="4395788"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3" name="Text Placeholder 3"/>
          <p:cNvSpPr>
            <a:spLocks noGrp="1"/>
          </p:cNvSpPr>
          <p:nvPr>
            <p:ph type="body" sz="half" idx="19"/>
          </p:nvPr>
        </p:nvSpPr>
        <p:spPr>
          <a:xfrm>
            <a:off x="5832033" y="7240816"/>
            <a:ext cx="4401609"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6376424"/>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1" name="Picture Placeholder 2"/>
          <p:cNvSpPr>
            <a:spLocks noGrp="1" noChangeAspect="1"/>
          </p:cNvSpPr>
          <p:nvPr>
            <p:ph type="pic" idx="22"/>
          </p:nvPr>
        </p:nvSpPr>
        <p:spPr>
          <a:xfrm>
            <a:off x="10687049" y="3314700"/>
            <a:ext cx="4398170"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20"/>
          </p:nvPr>
        </p:nvSpPr>
        <p:spPr>
          <a:xfrm>
            <a:off x="10686863" y="7240813"/>
            <a:ext cx="4403996"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9" name="Straight Connector 18"/>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249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78803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56319" y="645320"/>
            <a:ext cx="2628902" cy="873918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978695" y="1331121"/>
            <a:ext cx="11134724" cy="80533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74576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46975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2435" y="4292600"/>
            <a:ext cx="13238486" cy="2873471"/>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3" y="7166072"/>
            <a:ext cx="13238487" cy="1290600"/>
          </a:xfrm>
        </p:spPr>
        <p:txBody>
          <a:bodyPr anchor="t"/>
          <a:lstStyle>
            <a:lvl1pPr marL="0" indent="0" algn="l">
              <a:buNone/>
              <a:defRPr sz="3000" cap="all">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47726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54969" y="3090863"/>
            <a:ext cx="6594509" cy="6293645"/>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481740" y="3084139"/>
            <a:ext cx="6594512" cy="6300368"/>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43439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654970" y="2857500"/>
            <a:ext cx="6594507"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54969"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481743" y="2857500"/>
            <a:ext cx="659450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8481743"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0280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70054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59118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0" y="2171700"/>
            <a:ext cx="5101596" cy="2171700"/>
          </a:xfrm>
        </p:spPr>
        <p:txBody>
          <a:bodyPr anchor="b"/>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7176925" y="2171700"/>
            <a:ext cx="7793996" cy="6858000"/>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2430" y="4693921"/>
            <a:ext cx="5101595" cy="434339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23860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0861" y="2781288"/>
            <a:ext cx="7639359" cy="2362212"/>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24319" y="1714500"/>
            <a:ext cx="4800600" cy="6858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2" y="5486400"/>
            <a:ext cx="7627469" cy="2057400"/>
          </a:xfrm>
        </p:spPr>
        <p:txBody>
          <a:bodyP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53674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4004528"/>
            <a:ext cx="6055518" cy="6282473"/>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4338521"/>
            <a:ext cx="2283618" cy="3548180"/>
          </a:xfrm>
          <a:prstGeom prst="rect">
            <a:avLst/>
          </a:prstGeom>
        </p:spPr>
      </p:pic>
      <p:sp>
        <p:nvSpPr>
          <p:cNvPr id="16" name="Oval 15"/>
          <p:cNvSpPr/>
          <p:nvPr/>
        </p:nvSpPr>
        <p:spPr>
          <a:xfrm>
            <a:off x="12913518" y="2514600"/>
            <a:ext cx="4229100" cy="42291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11999119" y="1"/>
            <a:ext cx="2405081" cy="1712111"/>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12908817" y="9144000"/>
            <a:ext cx="1490601" cy="1143000"/>
          </a:xfrm>
          <a:prstGeom prst="rect">
            <a:avLst/>
          </a:prstGeom>
        </p:spPr>
      </p:pic>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969167" y="679077"/>
            <a:ext cx="14107085" cy="2100795"/>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654969" y="3079378"/>
            <a:ext cx="13419812" cy="62932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5233459" y="2686052"/>
            <a:ext cx="1485899" cy="457199"/>
          </a:xfrm>
          <a:prstGeom prst="rect">
            <a:avLst/>
          </a:prstGeom>
        </p:spPr>
        <p:txBody>
          <a:bodyPr vert="horz" lIns="91440" tIns="45720" rIns="91440" bIns="45720" rtlCol="0" anchor="t"/>
          <a:lstStyle>
            <a:lvl1pPr algn="l">
              <a:defRPr sz="1650" b="0" i="0">
                <a:solidFill>
                  <a:schemeClr val="tx1">
                    <a:tint val="75000"/>
                    <a:alpha val="60000"/>
                  </a:schemeClr>
                </a:solidFill>
              </a:defRPr>
            </a:lvl1pPr>
          </a:lstStyle>
          <a:p>
            <a:fld id="{1D8BD707-D9CF-40AE-B4C6-C98DA3205C09}" type="datetimeFigureOut">
              <a:rPr lang="en-US" smtClean="0"/>
              <a:pPr/>
              <a:t>12/1/2024</a:t>
            </a:fld>
            <a:endParaRPr lang="en-US"/>
          </a:p>
        </p:txBody>
      </p:sp>
      <p:sp>
        <p:nvSpPr>
          <p:cNvPr id="5" name="Footer Placeholder 4"/>
          <p:cNvSpPr>
            <a:spLocks noGrp="1"/>
          </p:cNvSpPr>
          <p:nvPr>
            <p:ph type="ftr" sz="quarter" idx="3"/>
          </p:nvPr>
        </p:nvSpPr>
        <p:spPr>
          <a:xfrm rot="5400000">
            <a:off x="13427360" y="4837946"/>
            <a:ext cx="5789693" cy="457202"/>
          </a:xfrm>
          <a:prstGeom prst="rect">
            <a:avLst/>
          </a:prstGeom>
        </p:spPr>
        <p:txBody>
          <a:bodyPr vert="horz" lIns="91440" tIns="45720" rIns="91440" bIns="45720" rtlCol="0" anchor="b"/>
          <a:lstStyle>
            <a:lvl1pPr algn="l">
              <a:defRPr sz="165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5528811" y="443594"/>
            <a:ext cx="1257299" cy="1151531"/>
          </a:xfrm>
          <a:prstGeom prst="rect">
            <a:avLst/>
          </a:prstGeom>
        </p:spPr>
        <p:txBody>
          <a:bodyPr vert="horz" lIns="91440" tIns="45720" rIns="91440" bIns="45720" rtlCol="0" anchor="b"/>
          <a:lstStyle>
            <a:lvl1pPr algn="ctr">
              <a:defRPr sz="4200" b="0" i="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834938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685800" rtl="0" eaLnBrk="1" latinLnBrk="0" hangingPunct="1">
        <a:spcBef>
          <a:spcPct val="0"/>
        </a:spcBef>
        <a:buNone/>
        <a:defRPr sz="63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bg2">
            <a:lumMod val="40000"/>
            <a:lumOff val="60000"/>
          </a:schemeClr>
        </a:buClr>
        <a:buSzPct val="80000"/>
        <a:buFont typeface="Wingdings 3" charset="2"/>
        <a:buChar char=""/>
        <a:defRPr sz="3000" b="0" i="0" kern="1200">
          <a:solidFill>
            <a:schemeClr val="tx1"/>
          </a:solidFill>
          <a:latin typeface="+mj-lt"/>
          <a:ea typeface="+mj-ea"/>
          <a:cs typeface="+mj-cs"/>
        </a:defRPr>
      </a:lvl1pPr>
      <a:lvl2pPr marL="1114425" indent="-428625" algn="l" defTabSz="685800" rtl="0" eaLnBrk="1" latinLnBrk="0" hangingPunct="1">
        <a:spcBef>
          <a:spcPts val="1500"/>
        </a:spcBef>
        <a:spcAft>
          <a:spcPts val="0"/>
        </a:spcAft>
        <a:buClr>
          <a:schemeClr val="bg2">
            <a:lumMod val="40000"/>
            <a:lumOff val="60000"/>
          </a:schemeClr>
        </a:buClr>
        <a:buSzPct val="80000"/>
        <a:buFont typeface="Wingdings 3" charset="2"/>
        <a:buChar char=""/>
        <a:defRPr sz="2700" b="0" i="0" kern="1200">
          <a:solidFill>
            <a:schemeClr val="tx1"/>
          </a:solidFill>
          <a:latin typeface="+mj-lt"/>
          <a:ea typeface="+mj-ea"/>
          <a:cs typeface="+mj-cs"/>
        </a:defRPr>
      </a:lvl2pPr>
      <a:lvl3pPr marL="1714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3pPr>
      <a:lvl4pPr marL="2400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4pPr>
      <a:lvl5pPr marL="30861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5pPr>
      <a:lvl6pPr marL="37590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6pPr>
      <a:lvl7pPr marL="44577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7pPr>
      <a:lvl8pPr marL="5143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8pPr>
      <a:lvl9pPr marL="5829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26" Type="http://schemas.openxmlformats.org/officeDocument/2006/relationships/image" Target="../media/image30.sv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image" Target="../media/image6.jpeg"/><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24" Type="http://schemas.openxmlformats.org/officeDocument/2006/relationships/image" Target="../media/image28.sv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svg"/><Relationship Id="rId10" Type="http://schemas.openxmlformats.org/officeDocument/2006/relationships/image" Target="../media/image14.svg"/><Relationship Id="rId19" Type="http://schemas.openxmlformats.org/officeDocument/2006/relationships/image" Target="../media/image23.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26.svg"/><Relationship Id="rId27" Type="http://schemas.openxmlformats.org/officeDocument/2006/relationships/image" Target="../media/image31.png"/></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3.png"/><Relationship Id="rId18" Type="http://schemas.openxmlformats.org/officeDocument/2006/relationships/image" Target="../media/image18.svg"/><Relationship Id="rId26" Type="http://schemas.openxmlformats.org/officeDocument/2006/relationships/image" Target="../media/image26.svg"/><Relationship Id="rId3" Type="http://schemas.openxmlformats.org/officeDocument/2006/relationships/image" Target="../media/image54.png"/><Relationship Id="rId21" Type="http://schemas.openxmlformats.org/officeDocument/2006/relationships/image" Target="../media/image21.png"/><Relationship Id="rId7" Type="http://schemas.openxmlformats.org/officeDocument/2006/relationships/image" Target="../media/image9.png"/><Relationship Id="rId12" Type="http://schemas.openxmlformats.org/officeDocument/2006/relationships/image" Target="../media/image12.sv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6.jpeg"/><Relationship Id="rId16" Type="http://schemas.openxmlformats.org/officeDocument/2006/relationships/image" Target="../media/image16.svg"/><Relationship Id="rId20" Type="http://schemas.openxmlformats.org/officeDocument/2006/relationships/image" Target="../media/image20.svg"/><Relationship Id="rId29"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1.png"/><Relationship Id="rId24" Type="http://schemas.openxmlformats.org/officeDocument/2006/relationships/image" Target="../media/image24.svg"/><Relationship Id="rId5" Type="http://schemas.openxmlformats.org/officeDocument/2006/relationships/image" Target="../media/image7.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svg"/><Relationship Id="rId10" Type="http://schemas.openxmlformats.org/officeDocument/2006/relationships/image" Target="../media/image57.svg"/><Relationship Id="rId19" Type="http://schemas.openxmlformats.org/officeDocument/2006/relationships/image" Target="../media/image19.png"/><Relationship Id="rId31" Type="http://schemas.openxmlformats.org/officeDocument/2006/relationships/hyperlink" Target="https://www.canva.com/design/DAGXMfAiS84/CD00782z9zsrR9-YI4OlTw/edit?locale=en&amp;ui=eyJBIjp7IkUiOnsiQSI6dHJ1ZX19fQ" TargetMode="External"/><Relationship Id="rId4" Type="http://schemas.openxmlformats.org/officeDocument/2006/relationships/image" Target="../media/image55.svg"/><Relationship Id="rId9" Type="http://schemas.openxmlformats.org/officeDocument/2006/relationships/image" Target="../media/image56.png"/><Relationship Id="rId14" Type="http://schemas.openxmlformats.org/officeDocument/2006/relationships/image" Target="../media/image14.svg"/><Relationship Id="rId22" Type="http://schemas.openxmlformats.org/officeDocument/2006/relationships/image" Target="../media/image22.svg"/><Relationship Id="rId27" Type="http://schemas.openxmlformats.org/officeDocument/2006/relationships/image" Target="../media/image27.png"/><Relationship Id="rId30" Type="http://schemas.openxmlformats.org/officeDocument/2006/relationships/image" Target="../media/image59.sv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5744"/>
            <a:ext cx="18288000" cy="115062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3234198" y="-1294275"/>
            <a:ext cx="2832552" cy="2588549"/>
          </a:xfrm>
          <a:custGeom>
            <a:avLst/>
            <a:gdLst/>
            <a:ahLst/>
            <a:cxnLst/>
            <a:rect l="l" t="t" r="r" b="b"/>
            <a:pathLst>
              <a:path w="2832552" h="2588549">
                <a:moveTo>
                  <a:pt x="0" y="0"/>
                </a:moveTo>
                <a:lnTo>
                  <a:pt x="2832551" y="0"/>
                </a:lnTo>
                <a:lnTo>
                  <a:pt x="2832551" y="2588550"/>
                </a:lnTo>
                <a:lnTo>
                  <a:pt x="0" y="25885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6543507" y="-689971"/>
            <a:ext cx="2803900" cy="2414053"/>
          </a:xfrm>
          <a:custGeom>
            <a:avLst/>
            <a:gdLst/>
            <a:ahLst/>
            <a:cxnLst/>
            <a:rect l="l" t="t" r="r" b="b"/>
            <a:pathLst>
              <a:path w="2803900" h="2414053">
                <a:moveTo>
                  <a:pt x="0" y="0"/>
                </a:moveTo>
                <a:lnTo>
                  <a:pt x="2803900" y="0"/>
                </a:lnTo>
                <a:lnTo>
                  <a:pt x="2803900" y="2414053"/>
                </a:lnTo>
                <a:lnTo>
                  <a:pt x="0" y="2414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7259300" y="5033991"/>
            <a:ext cx="2138114" cy="2604359"/>
          </a:xfrm>
          <a:custGeom>
            <a:avLst/>
            <a:gdLst/>
            <a:ahLst/>
            <a:cxnLst/>
            <a:rect l="l" t="t" r="r" b="b"/>
            <a:pathLst>
              <a:path w="2138114" h="2604359">
                <a:moveTo>
                  <a:pt x="0" y="0"/>
                </a:moveTo>
                <a:lnTo>
                  <a:pt x="2138114" y="0"/>
                </a:lnTo>
                <a:lnTo>
                  <a:pt x="2138114" y="2604359"/>
                </a:lnTo>
                <a:lnTo>
                  <a:pt x="0" y="26043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2030548" y="-1293994"/>
            <a:ext cx="2465343" cy="2588269"/>
          </a:xfrm>
          <a:custGeom>
            <a:avLst/>
            <a:gdLst/>
            <a:ahLst/>
            <a:cxnLst/>
            <a:rect l="l" t="t" r="r" b="b"/>
            <a:pathLst>
              <a:path w="2465343" h="2588269">
                <a:moveTo>
                  <a:pt x="0" y="0"/>
                </a:moveTo>
                <a:lnTo>
                  <a:pt x="2465343" y="0"/>
                </a:lnTo>
                <a:lnTo>
                  <a:pt x="2465343" y="2588269"/>
                </a:lnTo>
                <a:lnTo>
                  <a:pt x="0" y="25882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2592203" y="8606204"/>
            <a:ext cx="2417143" cy="2315806"/>
          </a:xfrm>
          <a:custGeom>
            <a:avLst/>
            <a:gdLst/>
            <a:ahLst/>
            <a:cxnLst/>
            <a:rect l="l" t="t" r="r" b="b"/>
            <a:pathLst>
              <a:path w="2417143" h="2315806">
                <a:moveTo>
                  <a:pt x="0" y="0"/>
                </a:moveTo>
                <a:lnTo>
                  <a:pt x="2417143" y="0"/>
                </a:lnTo>
                <a:lnTo>
                  <a:pt x="2417143" y="2315806"/>
                </a:lnTo>
                <a:lnTo>
                  <a:pt x="0" y="23158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2036878" y="3225785"/>
            <a:ext cx="3065578" cy="2711086"/>
          </a:xfrm>
          <a:custGeom>
            <a:avLst/>
            <a:gdLst/>
            <a:ahLst/>
            <a:cxnLst/>
            <a:rect l="l" t="t" r="r" b="b"/>
            <a:pathLst>
              <a:path w="3065578" h="2711086">
                <a:moveTo>
                  <a:pt x="0" y="0"/>
                </a:moveTo>
                <a:lnTo>
                  <a:pt x="3065578" y="0"/>
                </a:lnTo>
                <a:lnTo>
                  <a:pt x="3065578" y="2711085"/>
                </a:lnTo>
                <a:lnTo>
                  <a:pt x="0" y="271108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a:off x="-916995" y="7638350"/>
            <a:ext cx="2882762" cy="3283660"/>
          </a:xfrm>
          <a:custGeom>
            <a:avLst/>
            <a:gdLst/>
            <a:ahLst/>
            <a:cxnLst/>
            <a:rect l="l" t="t" r="r" b="b"/>
            <a:pathLst>
              <a:path w="2882762" h="3283660">
                <a:moveTo>
                  <a:pt x="0" y="0"/>
                </a:moveTo>
                <a:lnTo>
                  <a:pt x="2882761" y="0"/>
                </a:lnTo>
                <a:lnTo>
                  <a:pt x="2882761" y="3283660"/>
                </a:lnTo>
                <a:lnTo>
                  <a:pt x="0" y="328366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0" name="Freeform 10"/>
          <p:cNvSpPr/>
          <p:nvPr/>
        </p:nvSpPr>
        <p:spPr>
          <a:xfrm>
            <a:off x="16858779" y="8450325"/>
            <a:ext cx="2163234" cy="3572134"/>
          </a:xfrm>
          <a:custGeom>
            <a:avLst/>
            <a:gdLst/>
            <a:ahLst/>
            <a:cxnLst/>
            <a:rect l="l" t="t" r="r" b="b"/>
            <a:pathLst>
              <a:path w="2163234" h="3572134">
                <a:moveTo>
                  <a:pt x="0" y="0"/>
                </a:moveTo>
                <a:lnTo>
                  <a:pt x="2163234" y="0"/>
                </a:lnTo>
                <a:lnTo>
                  <a:pt x="2163234" y="3572134"/>
                </a:lnTo>
                <a:lnTo>
                  <a:pt x="0" y="357213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1" name="Freeform 11"/>
          <p:cNvSpPr/>
          <p:nvPr/>
        </p:nvSpPr>
        <p:spPr>
          <a:xfrm>
            <a:off x="-916995" y="-689971"/>
            <a:ext cx="2379176" cy="3224668"/>
          </a:xfrm>
          <a:custGeom>
            <a:avLst/>
            <a:gdLst/>
            <a:ahLst/>
            <a:cxnLst/>
            <a:rect l="l" t="t" r="r" b="b"/>
            <a:pathLst>
              <a:path w="2379176" h="3224668">
                <a:moveTo>
                  <a:pt x="0" y="0"/>
                </a:moveTo>
                <a:lnTo>
                  <a:pt x="2379175" y="0"/>
                </a:lnTo>
                <a:lnTo>
                  <a:pt x="2379175" y="3224668"/>
                </a:lnTo>
                <a:lnTo>
                  <a:pt x="0" y="322466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2" name="Freeform 12"/>
          <p:cNvSpPr/>
          <p:nvPr/>
        </p:nvSpPr>
        <p:spPr>
          <a:xfrm>
            <a:off x="13892554" y="9046259"/>
            <a:ext cx="2647404" cy="2079468"/>
          </a:xfrm>
          <a:custGeom>
            <a:avLst/>
            <a:gdLst/>
            <a:ahLst/>
            <a:cxnLst/>
            <a:rect l="l" t="t" r="r" b="b"/>
            <a:pathLst>
              <a:path w="2647404" h="2079468">
                <a:moveTo>
                  <a:pt x="0" y="0"/>
                </a:moveTo>
                <a:lnTo>
                  <a:pt x="2647404" y="0"/>
                </a:lnTo>
                <a:lnTo>
                  <a:pt x="2647404" y="2079468"/>
                </a:lnTo>
                <a:lnTo>
                  <a:pt x="0" y="207946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3" name="Freeform 13"/>
          <p:cNvSpPr/>
          <p:nvPr/>
        </p:nvSpPr>
        <p:spPr>
          <a:xfrm>
            <a:off x="17579615" y="2049544"/>
            <a:ext cx="1442398" cy="2352482"/>
          </a:xfrm>
          <a:custGeom>
            <a:avLst/>
            <a:gdLst/>
            <a:ahLst/>
            <a:cxnLst/>
            <a:rect l="l" t="t" r="r" b="b"/>
            <a:pathLst>
              <a:path w="1442398" h="2352482">
                <a:moveTo>
                  <a:pt x="0" y="0"/>
                </a:moveTo>
                <a:lnTo>
                  <a:pt x="1442398" y="0"/>
                </a:lnTo>
                <a:lnTo>
                  <a:pt x="1442398" y="2352482"/>
                </a:lnTo>
                <a:lnTo>
                  <a:pt x="0" y="235248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4" name="Freeform 14"/>
          <p:cNvSpPr/>
          <p:nvPr/>
        </p:nvSpPr>
        <p:spPr>
          <a:xfrm rot="2032490">
            <a:off x="5423388" y="-1980819"/>
            <a:ext cx="4703437" cy="4114800"/>
          </a:xfrm>
          <a:custGeom>
            <a:avLst/>
            <a:gdLst/>
            <a:ahLst/>
            <a:cxnLst/>
            <a:rect l="l" t="t" r="r" b="b"/>
            <a:pathLst>
              <a:path w="4703437" h="4114800">
                <a:moveTo>
                  <a:pt x="0" y="0"/>
                </a:moveTo>
                <a:lnTo>
                  <a:pt x="4703438" y="0"/>
                </a:lnTo>
                <a:lnTo>
                  <a:pt x="4703438"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5" name="Freeform 15"/>
          <p:cNvSpPr/>
          <p:nvPr/>
        </p:nvSpPr>
        <p:spPr>
          <a:xfrm>
            <a:off x="8501928" y="8884186"/>
            <a:ext cx="4302387" cy="4075647"/>
          </a:xfrm>
          <a:custGeom>
            <a:avLst/>
            <a:gdLst/>
            <a:ahLst/>
            <a:cxnLst/>
            <a:rect l="l" t="t" r="r" b="b"/>
            <a:pathLst>
              <a:path w="4302387" h="4075647">
                <a:moveTo>
                  <a:pt x="0" y="0"/>
                </a:moveTo>
                <a:lnTo>
                  <a:pt x="4302387" y="0"/>
                </a:lnTo>
                <a:lnTo>
                  <a:pt x="4302387" y="4075647"/>
                </a:lnTo>
                <a:lnTo>
                  <a:pt x="0" y="4075647"/>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16" name="TextBox 16"/>
          <p:cNvSpPr txBox="1"/>
          <p:nvPr/>
        </p:nvSpPr>
        <p:spPr>
          <a:xfrm>
            <a:off x="2708982" y="1577566"/>
            <a:ext cx="12870036" cy="1386918"/>
          </a:xfrm>
          <a:prstGeom prst="rect">
            <a:avLst/>
          </a:prstGeom>
        </p:spPr>
        <p:txBody>
          <a:bodyPr lIns="0" tIns="0" rIns="0" bIns="0" rtlCol="0" anchor="t">
            <a:spAutoFit/>
          </a:bodyPr>
          <a:lstStyle/>
          <a:p>
            <a:pPr marL="0" lvl="0" indent="0" algn="ctr">
              <a:lnSpc>
                <a:spcPts val="10486"/>
              </a:lnSpc>
              <a:spcBef>
                <a:spcPct val="0"/>
              </a:spcBef>
            </a:pPr>
            <a:r>
              <a:rPr lang="en-US" sz="9800" b="1" spc="-343" dirty="0">
                <a:solidFill>
                  <a:srgbClr val="FFFFFF"/>
                </a:solidFill>
                <a:latin typeface="Agrandir Bold"/>
                <a:ea typeface="Agrandir Bold"/>
                <a:cs typeface="Agrandir Bold"/>
                <a:sym typeface="Agrandir Bold"/>
              </a:rPr>
              <a:t>Avocado Budget:</a:t>
            </a:r>
          </a:p>
        </p:txBody>
      </p:sp>
      <p:sp>
        <p:nvSpPr>
          <p:cNvPr id="17" name="TextBox 17"/>
          <p:cNvSpPr txBox="1"/>
          <p:nvPr/>
        </p:nvSpPr>
        <p:spPr>
          <a:xfrm>
            <a:off x="1028700" y="2964484"/>
            <a:ext cx="16802100" cy="6773008"/>
          </a:xfrm>
          <a:prstGeom prst="rect">
            <a:avLst/>
          </a:prstGeom>
        </p:spPr>
        <p:txBody>
          <a:bodyPr wrap="square" lIns="0" tIns="0" rIns="0" bIns="0" rtlCol="0" anchor="t">
            <a:spAutoFit/>
          </a:bodyPr>
          <a:lstStyle/>
          <a:p>
            <a:pPr marL="0" lvl="0" indent="0" algn="ctr">
              <a:lnSpc>
                <a:spcPts val="10486"/>
              </a:lnSpc>
              <a:spcBef>
                <a:spcPct val="0"/>
              </a:spcBef>
            </a:pPr>
            <a:r>
              <a:rPr lang="en-US" sz="9800" spc="-343" dirty="0">
                <a:solidFill>
                  <a:srgbClr val="FFFFFF"/>
                </a:solidFill>
                <a:latin typeface="Agrandir"/>
                <a:ea typeface="Agrandir"/>
                <a:cs typeface="Agrandir"/>
                <a:sym typeface="Agrandir"/>
              </a:rPr>
              <a:t>Daniel Cronauer</a:t>
            </a:r>
          </a:p>
          <a:p>
            <a:pPr marL="0" lvl="0" indent="0" algn="ctr">
              <a:lnSpc>
                <a:spcPts val="10486"/>
              </a:lnSpc>
              <a:spcBef>
                <a:spcPct val="0"/>
              </a:spcBef>
            </a:pPr>
            <a:r>
              <a:rPr lang="en-US" sz="9800" spc="-343" dirty="0">
                <a:solidFill>
                  <a:srgbClr val="FFFFFF"/>
                </a:solidFill>
                <a:latin typeface="Agrandir"/>
                <a:ea typeface="Agrandir"/>
                <a:cs typeface="Agrandir"/>
                <a:sym typeface="Agrandir"/>
              </a:rPr>
              <a:t>Owen Hill</a:t>
            </a:r>
          </a:p>
          <a:p>
            <a:pPr marL="0" lvl="0" indent="0" algn="ctr">
              <a:lnSpc>
                <a:spcPts val="10486"/>
              </a:lnSpc>
              <a:spcBef>
                <a:spcPct val="0"/>
              </a:spcBef>
            </a:pPr>
            <a:r>
              <a:rPr lang="en-US" sz="9800" spc="-343" dirty="0" err="1">
                <a:solidFill>
                  <a:srgbClr val="FFFFFF"/>
                </a:solidFill>
                <a:latin typeface="Agrandir"/>
                <a:ea typeface="Agrandir"/>
                <a:cs typeface="Agrandir"/>
                <a:sym typeface="Agrandir"/>
              </a:rPr>
              <a:t>Abhik</a:t>
            </a:r>
            <a:r>
              <a:rPr lang="en-US" sz="9800" spc="-343" dirty="0">
                <a:solidFill>
                  <a:srgbClr val="FFFFFF"/>
                </a:solidFill>
                <a:latin typeface="Agrandir"/>
                <a:ea typeface="Agrandir"/>
                <a:cs typeface="Agrandir"/>
                <a:sym typeface="Agrandir"/>
              </a:rPr>
              <a:t> Patel</a:t>
            </a:r>
          </a:p>
          <a:p>
            <a:pPr marL="0" lvl="0" indent="0" algn="ctr">
              <a:lnSpc>
                <a:spcPts val="10486"/>
              </a:lnSpc>
              <a:spcBef>
                <a:spcPct val="0"/>
              </a:spcBef>
            </a:pPr>
            <a:r>
              <a:rPr lang="en-US" sz="9800" spc="-343" dirty="0" err="1">
                <a:solidFill>
                  <a:srgbClr val="FFFFFF"/>
                </a:solidFill>
                <a:latin typeface="Agrandir"/>
                <a:ea typeface="Agrandir"/>
                <a:cs typeface="Agrandir"/>
                <a:sym typeface="Agrandir"/>
              </a:rPr>
              <a:t>Devkumar</a:t>
            </a:r>
            <a:r>
              <a:rPr lang="en-US" sz="9800" spc="-343" dirty="0">
                <a:solidFill>
                  <a:srgbClr val="FFFFFF"/>
                </a:solidFill>
                <a:latin typeface="Agrandir"/>
                <a:ea typeface="Agrandir"/>
                <a:cs typeface="Agrandir"/>
                <a:sym typeface="Agrandir"/>
              </a:rPr>
              <a:t> </a:t>
            </a:r>
            <a:r>
              <a:rPr lang="en-US" sz="9800" spc="-343" dirty="0" err="1">
                <a:solidFill>
                  <a:srgbClr val="FFFFFF"/>
                </a:solidFill>
                <a:latin typeface="Agrandir"/>
                <a:ea typeface="Agrandir"/>
                <a:cs typeface="Agrandir"/>
                <a:sym typeface="Agrandir"/>
              </a:rPr>
              <a:t>Prakashbhai</a:t>
            </a:r>
            <a:r>
              <a:rPr lang="en-US" sz="9800" spc="-343" dirty="0">
                <a:solidFill>
                  <a:srgbClr val="FFFFFF"/>
                </a:solidFill>
                <a:latin typeface="Agrandir"/>
                <a:ea typeface="Agrandir"/>
                <a:cs typeface="Agrandir"/>
                <a:sym typeface="Agrandir"/>
              </a:rPr>
              <a:t> Patel</a:t>
            </a:r>
          </a:p>
          <a:p>
            <a:pPr marL="0" lvl="0" indent="0" algn="ctr">
              <a:lnSpc>
                <a:spcPts val="10486"/>
              </a:lnSpc>
              <a:spcBef>
                <a:spcPct val="0"/>
              </a:spcBef>
            </a:pPr>
            <a:endParaRPr lang="en-US" sz="9800" spc="-343" dirty="0">
              <a:solidFill>
                <a:srgbClr val="FFFFFF"/>
              </a:solidFill>
              <a:latin typeface="Agrandir"/>
              <a:ea typeface="Agrandir"/>
              <a:cs typeface="Agrandir"/>
              <a:sym typeface="Agrandi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US"/>
          </a:p>
        </p:txBody>
      </p:sp>
      <p:grpSp>
        <p:nvGrpSpPr>
          <p:cNvPr id="3" name="Group 3"/>
          <p:cNvGrpSpPr/>
          <p:nvPr/>
        </p:nvGrpSpPr>
        <p:grpSpPr>
          <a:xfrm>
            <a:off x="2225136" y="4995333"/>
            <a:ext cx="6747024" cy="4262967"/>
            <a:chOff x="0" y="0"/>
            <a:chExt cx="1974687" cy="1247665"/>
          </a:xfrm>
        </p:grpSpPr>
        <p:sp>
          <p:nvSpPr>
            <p:cNvPr id="4" name="Freeform 4"/>
            <p:cNvSpPr/>
            <p:nvPr/>
          </p:nvSpPr>
          <p:spPr>
            <a:xfrm>
              <a:off x="0" y="0"/>
              <a:ext cx="1974687" cy="1247665"/>
            </a:xfrm>
            <a:custGeom>
              <a:avLst/>
              <a:gdLst/>
              <a:ahLst/>
              <a:cxnLst/>
              <a:rect l="l" t="t" r="r" b="b"/>
              <a:pathLst>
                <a:path w="1974687" h="1247665">
                  <a:moveTo>
                    <a:pt x="27539" y="0"/>
                  </a:moveTo>
                  <a:lnTo>
                    <a:pt x="1947148" y="0"/>
                  </a:lnTo>
                  <a:cubicBezTo>
                    <a:pt x="1962358" y="0"/>
                    <a:pt x="1974687" y="12330"/>
                    <a:pt x="1974687" y="27539"/>
                  </a:cubicBezTo>
                  <a:lnTo>
                    <a:pt x="1974687" y="1220126"/>
                  </a:lnTo>
                  <a:cubicBezTo>
                    <a:pt x="1974687" y="1235336"/>
                    <a:pt x="1962358" y="1247665"/>
                    <a:pt x="1947148" y="1247665"/>
                  </a:cubicBezTo>
                  <a:lnTo>
                    <a:pt x="27539" y="1247665"/>
                  </a:lnTo>
                  <a:cubicBezTo>
                    <a:pt x="12330" y="1247665"/>
                    <a:pt x="0" y="1235336"/>
                    <a:pt x="0" y="1220126"/>
                  </a:cubicBezTo>
                  <a:lnTo>
                    <a:pt x="0" y="27539"/>
                  </a:lnTo>
                  <a:cubicBezTo>
                    <a:pt x="0" y="12330"/>
                    <a:pt x="12330" y="0"/>
                    <a:pt x="27539" y="0"/>
                  </a:cubicBezTo>
                  <a:close/>
                </a:path>
              </a:pathLst>
            </a:custGeom>
            <a:solidFill>
              <a:srgbClr val="AADBC0"/>
            </a:solidFill>
            <a:ln w="19050" cap="rnd">
              <a:solidFill>
                <a:srgbClr val="3A3937"/>
              </a:solidFill>
              <a:prstDash val="solid"/>
              <a:round/>
            </a:ln>
          </p:spPr>
          <p:txBody>
            <a:bodyPr/>
            <a:lstStyle/>
            <a:p>
              <a:endParaRPr lang="en-US"/>
            </a:p>
          </p:txBody>
        </p:sp>
        <p:sp>
          <p:nvSpPr>
            <p:cNvPr id="5" name="TextBox 5"/>
            <p:cNvSpPr txBox="1"/>
            <p:nvPr/>
          </p:nvSpPr>
          <p:spPr>
            <a:xfrm>
              <a:off x="0" y="9525"/>
              <a:ext cx="1974687" cy="1238140"/>
            </a:xfrm>
            <a:prstGeom prst="rect">
              <a:avLst/>
            </a:prstGeom>
          </p:spPr>
          <p:txBody>
            <a:bodyPr lIns="50800" tIns="50800" rIns="50800" bIns="50800" rtlCol="0" anchor="ctr"/>
            <a:lstStyle/>
            <a:p>
              <a:pPr algn="ctr">
                <a:lnSpc>
                  <a:spcPts val="2879"/>
                </a:lnSpc>
              </a:pPr>
              <a:endParaRPr/>
            </a:p>
          </p:txBody>
        </p:sp>
      </p:grpSp>
      <p:sp>
        <p:nvSpPr>
          <p:cNvPr id="6" name="TextBox 6"/>
          <p:cNvSpPr txBox="1"/>
          <p:nvPr/>
        </p:nvSpPr>
        <p:spPr>
          <a:xfrm>
            <a:off x="3144984" y="5776807"/>
            <a:ext cx="4799161" cy="2642870"/>
          </a:xfrm>
          <a:prstGeom prst="rect">
            <a:avLst/>
          </a:prstGeom>
        </p:spPr>
        <p:txBody>
          <a:bodyPr lIns="0" tIns="0" rIns="0" bIns="0" rtlCol="0" anchor="t">
            <a:spAutoFit/>
          </a:bodyPr>
          <a:lstStyle/>
          <a:p>
            <a:pPr marL="0" lvl="0" indent="0" algn="ctr">
              <a:lnSpc>
                <a:spcPts val="3040"/>
              </a:lnSpc>
              <a:spcBef>
                <a:spcPct val="0"/>
              </a:spcBef>
            </a:pPr>
            <a:r>
              <a:rPr lang="en-US" sz="2000" u="none" strike="noStrike" spc="-62">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p:txBody>
      </p:sp>
      <p:grpSp>
        <p:nvGrpSpPr>
          <p:cNvPr id="7" name="Group 7"/>
          <p:cNvGrpSpPr/>
          <p:nvPr/>
        </p:nvGrpSpPr>
        <p:grpSpPr>
          <a:xfrm>
            <a:off x="2225136" y="3540616"/>
            <a:ext cx="6747024" cy="1323119"/>
            <a:chOff x="0" y="0"/>
            <a:chExt cx="1974687" cy="387244"/>
          </a:xfrm>
        </p:grpSpPr>
        <p:sp>
          <p:nvSpPr>
            <p:cNvPr id="8" name="Freeform 8"/>
            <p:cNvSpPr/>
            <p:nvPr/>
          </p:nvSpPr>
          <p:spPr>
            <a:xfrm>
              <a:off x="0" y="0"/>
              <a:ext cx="1974687" cy="387244"/>
            </a:xfrm>
            <a:custGeom>
              <a:avLst/>
              <a:gdLst/>
              <a:ahLst/>
              <a:cxnLst/>
              <a:rect l="l" t="t" r="r" b="b"/>
              <a:pathLst>
                <a:path w="1974687" h="387244">
                  <a:moveTo>
                    <a:pt x="27539" y="0"/>
                  </a:moveTo>
                  <a:lnTo>
                    <a:pt x="1947148" y="0"/>
                  </a:lnTo>
                  <a:cubicBezTo>
                    <a:pt x="1962358" y="0"/>
                    <a:pt x="1974687" y="12330"/>
                    <a:pt x="1974687" y="27539"/>
                  </a:cubicBezTo>
                  <a:lnTo>
                    <a:pt x="1974687" y="359705"/>
                  </a:lnTo>
                  <a:cubicBezTo>
                    <a:pt x="1974687" y="374915"/>
                    <a:pt x="1962358" y="387244"/>
                    <a:pt x="1947148" y="387244"/>
                  </a:cubicBezTo>
                  <a:lnTo>
                    <a:pt x="27539" y="387244"/>
                  </a:lnTo>
                  <a:cubicBezTo>
                    <a:pt x="12330" y="387244"/>
                    <a:pt x="0" y="374915"/>
                    <a:pt x="0" y="359705"/>
                  </a:cubicBezTo>
                  <a:lnTo>
                    <a:pt x="0" y="27539"/>
                  </a:lnTo>
                  <a:cubicBezTo>
                    <a:pt x="0" y="12330"/>
                    <a:pt x="12330" y="0"/>
                    <a:pt x="27539" y="0"/>
                  </a:cubicBezTo>
                  <a:close/>
                </a:path>
              </a:pathLst>
            </a:custGeom>
            <a:solidFill>
              <a:srgbClr val="AADBC0"/>
            </a:solidFill>
            <a:ln w="19050" cap="rnd">
              <a:solidFill>
                <a:srgbClr val="3A3937"/>
              </a:solidFill>
              <a:prstDash val="solid"/>
              <a:round/>
            </a:ln>
          </p:spPr>
          <p:txBody>
            <a:bodyPr/>
            <a:lstStyle/>
            <a:p>
              <a:endParaRPr lang="en-US"/>
            </a:p>
          </p:txBody>
        </p:sp>
        <p:sp>
          <p:nvSpPr>
            <p:cNvPr id="9" name="TextBox 9"/>
            <p:cNvSpPr txBox="1"/>
            <p:nvPr/>
          </p:nvSpPr>
          <p:spPr>
            <a:xfrm>
              <a:off x="0" y="9525"/>
              <a:ext cx="1974687" cy="377719"/>
            </a:xfrm>
            <a:prstGeom prst="rect">
              <a:avLst/>
            </a:prstGeom>
          </p:spPr>
          <p:txBody>
            <a:bodyPr lIns="50800" tIns="50800" rIns="50800" bIns="50800" rtlCol="0" anchor="ctr"/>
            <a:lstStyle/>
            <a:p>
              <a:pPr algn="ctr">
                <a:lnSpc>
                  <a:spcPts val="2879"/>
                </a:lnSpc>
              </a:pPr>
              <a:endParaRPr/>
            </a:p>
          </p:txBody>
        </p:sp>
      </p:grpSp>
      <p:sp>
        <p:nvSpPr>
          <p:cNvPr id="10" name="TextBox 10"/>
          <p:cNvSpPr txBox="1"/>
          <p:nvPr/>
        </p:nvSpPr>
        <p:spPr>
          <a:xfrm>
            <a:off x="2776163" y="3826064"/>
            <a:ext cx="5644970" cy="771272"/>
          </a:xfrm>
          <a:prstGeom prst="rect">
            <a:avLst/>
          </a:prstGeom>
        </p:spPr>
        <p:txBody>
          <a:bodyPr lIns="0" tIns="0" rIns="0" bIns="0" rtlCol="0" anchor="t">
            <a:spAutoFit/>
          </a:bodyPr>
          <a:lstStyle/>
          <a:p>
            <a:pPr marL="0" lvl="0" indent="0" algn="ctr">
              <a:lnSpc>
                <a:spcPts val="4922"/>
              </a:lnSpc>
              <a:spcBef>
                <a:spcPct val="0"/>
              </a:spcBef>
            </a:pPr>
            <a:r>
              <a:rPr lang="en-US" sz="4600" b="1">
                <a:solidFill>
                  <a:srgbClr val="000000"/>
                </a:solidFill>
                <a:latin typeface="Agrandir Medium"/>
                <a:ea typeface="Agrandir Medium"/>
                <a:cs typeface="Agrandir Medium"/>
                <a:sym typeface="Agrandir Medium"/>
              </a:rPr>
              <a:t>3 out of 6</a:t>
            </a:r>
          </a:p>
        </p:txBody>
      </p:sp>
      <p:grpSp>
        <p:nvGrpSpPr>
          <p:cNvPr id="11" name="Group 11"/>
          <p:cNvGrpSpPr/>
          <p:nvPr/>
        </p:nvGrpSpPr>
        <p:grpSpPr>
          <a:xfrm>
            <a:off x="9125340" y="4995333"/>
            <a:ext cx="6747024" cy="4262967"/>
            <a:chOff x="0" y="0"/>
            <a:chExt cx="1974687" cy="1247665"/>
          </a:xfrm>
        </p:grpSpPr>
        <p:sp>
          <p:nvSpPr>
            <p:cNvPr id="12" name="Freeform 12"/>
            <p:cNvSpPr/>
            <p:nvPr/>
          </p:nvSpPr>
          <p:spPr>
            <a:xfrm>
              <a:off x="0" y="0"/>
              <a:ext cx="1974687" cy="1247665"/>
            </a:xfrm>
            <a:custGeom>
              <a:avLst/>
              <a:gdLst/>
              <a:ahLst/>
              <a:cxnLst/>
              <a:rect l="l" t="t" r="r" b="b"/>
              <a:pathLst>
                <a:path w="1974687" h="1247665">
                  <a:moveTo>
                    <a:pt x="27539" y="0"/>
                  </a:moveTo>
                  <a:lnTo>
                    <a:pt x="1947148" y="0"/>
                  </a:lnTo>
                  <a:cubicBezTo>
                    <a:pt x="1962358" y="0"/>
                    <a:pt x="1974687" y="12330"/>
                    <a:pt x="1974687" y="27539"/>
                  </a:cubicBezTo>
                  <a:lnTo>
                    <a:pt x="1974687" y="1220126"/>
                  </a:lnTo>
                  <a:cubicBezTo>
                    <a:pt x="1974687" y="1235336"/>
                    <a:pt x="1962358" y="1247665"/>
                    <a:pt x="1947148" y="1247665"/>
                  </a:cubicBezTo>
                  <a:lnTo>
                    <a:pt x="27539" y="1247665"/>
                  </a:lnTo>
                  <a:cubicBezTo>
                    <a:pt x="12330" y="1247665"/>
                    <a:pt x="0" y="1235336"/>
                    <a:pt x="0" y="1220126"/>
                  </a:cubicBezTo>
                  <a:lnTo>
                    <a:pt x="0" y="27539"/>
                  </a:lnTo>
                  <a:cubicBezTo>
                    <a:pt x="0" y="12330"/>
                    <a:pt x="12330" y="0"/>
                    <a:pt x="27539" y="0"/>
                  </a:cubicBezTo>
                  <a:close/>
                </a:path>
              </a:pathLst>
            </a:custGeom>
            <a:solidFill>
              <a:srgbClr val="8BBD94"/>
            </a:solidFill>
            <a:ln w="19050" cap="rnd">
              <a:solidFill>
                <a:srgbClr val="3A3937"/>
              </a:solidFill>
              <a:prstDash val="solid"/>
              <a:round/>
            </a:ln>
          </p:spPr>
          <p:txBody>
            <a:bodyPr/>
            <a:lstStyle/>
            <a:p>
              <a:endParaRPr lang="en-US"/>
            </a:p>
          </p:txBody>
        </p:sp>
        <p:sp>
          <p:nvSpPr>
            <p:cNvPr id="13" name="TextBox 13"/>
            <p:cNvSpPr txBox="1"/>
            <p:nvPr/>
          </p:nvSpPr>
          <p:spPr>
            <a:xfrm>
              <a:off x="0" y="9525"/>
              <a:ext cx="1974687" cy="1238140"/>
            </a:xfrm>
            <a:prstGeom prst="rect">
              <a:avLst/>
            </a:prstGeom>
          </p:spPr>
          <p:txBody>
            <a:bodyPr lIns="50800" tIns="50800" rIns="50800" bIns="50800" rtlCol="0" anchor="ctr"/>
            <a:lstStyle/>
            <a:p>
              <a:pPr algn="ctr">
                <a:lnSpc>
                  <a:spcPts val="2879"/>
                </a:lnSpc>
              </a:pPr>
              <a:endParaRPr/>
            </a:p>
          </p:txBody>
        </p:sp>
      </p:grpSp>
      <p:grpSp>
        <p:nvGrpSpPr>
          <p:cNvPr id="14" name="Group 14"/>
          <p:cNvGrpSpPr/>
          <p:nvPr/>
        </p:nvGrpSpPr>
        <p:grpSpPr>
          <a:xfrm>
            <a:off x="9125340" y="3540616"/>
            <a:ext cx="6747024" cy="1323119"/>
            <a:chOff x="0" y="0"/>
            <a:chExt cx="1974687" cy="387244"/>
          </a:xfrm>
        </p:grpSpPr>
        <p:sp>
          <p:nvSpPr>
            <p:cNvPr id="15" name="Freeform 15"/>
            <p:cNvSpPr/>
            <p:nvPr/>
          </p:nvSpPr>
          <p:spPr>
            <a:xfrm>
              <a:off x="0" y="0"/>
              <a:ext cx="1974687" cy="387244"/>
            </a:xfrm>
            <a:custGeom>
              <a:avLst/>
              <a:gdLst/>
              <a:ahLst/>
              <a:cxnLst/>
              <a:rect l="l" t="t" r="r" b="b"/>
              <a:pathLst>
                <a:path w="1974687" h="387244">
                  <a:moveTo>
                    <a:pt x="27539" y="0"/>
                  </a:moveTo>
                  <a:lnTo>
                    <a:pt x="1947148" y="0"/>
                  </a:lnTo>
                  <a:cubicBezTo>
                    <a:pt x="1962358" y="0"/>
                    <a:pt x="1974687" y="12330"/>
                    <a:pt x="1974687" y="27539"/>
                  </a:cubicBezTo>
                  <a:lnTo>
                    <a:pt x="1974687" y="359705"/>
                  </a:lnTo>
                  <a:cubicBezTo>
                    <a:pt x="1974687" y="374915"/>
                    <a:pt x="1962358" y="387244"/>
                    <a:pt x="1947148" y="387244"/>
                  </a:cubicBezTo>
                  <a:lnTo>
                    <a:pt x="27539" y="387244"/>
                  </a:lnTo>
                  <a:cubicBezTo>
                    <a:pt x="12330" y="387244"/>
                    <a:pt x="0" y="374915"/>
                    <a:pt x="0" y="359705"/>
                  </a:cubicBezTo>
                  <a:lnTo>
                    <a:pt x="0" y="27539"/>
                  </a:lnTo>
                  <a:cubicBezTo>
                    <a:pt x="0" y="12330"/>
                    <a:pt x="12330" y="0"/>
                    <a:pt x="27539" y="0"/>
                  </a:cubicBezTo>
                  <a:close/>
                </a:path>
              </a:pathLst>
            </a:custGeom>
            <a:solidFill>
              <a:srgbClr val="8BBD94"/>
            </a:solidFill>
            <a:ln w="19050" cap="rnd">
              <a:solidFill>
                <a:srgbClr val="3A3937"/>
              </a:solidFill>
              <a:prstDash val="solid"/>
              <a:round/>
            </a:ln>
          </p:spPr>
          <p:txBody>
            <a:bodyPr/>
            <a:lstStyle/>
            <a:p>
              <a:endParaRPr lang="en-US"/>
            </a:p>
          </p:txBody>
        </p:sp>
        <p:sp>
          <p:nvSpPr>
            <p:cNvPr id="16" name="TextBox 16"/>
            <p:cNvSpPr txBox="1"/>
            <p:nvPr/>
          </p:nvSpPr>
          <p:spPr>
            <a:xfrm>
              <a:off x="0" y="9525"/>
              <a:ext cx="1974687" cy="377719"/>
            </a:xfrm>
            <a:prstGeom prst="rect">
              <a:avLst/>
            </a:prstGeom>
          </p:spPr>
          <p:txBody>
            <a:bodyPr lIns="50800" tIns="50800" rIns="50800" bIns="50800" rtlCol="0" anchor="ctr"/>
            <a:lstStyle/>
            <a:p>
              <a:pPr algn="ctr">
                <a:lnSpc>
                  <a:spcPts val="2879"/>
                </a:lnSpc>
              </a:pPr>
              <a:endParaRPr/>
            </a:p>
          </p:txBody>
        </p:sp>
      </p:grpSp>
      <p:sp>
        <p:nvSpPr>
          <p:cNvPr id="17" name="TextBox 17"/>
          <p:cNvSpPr txBox="1"/>
          <p:nvPr/>
        </p:nvSpPr>
        <p:spPr>
          <a:xfrm>
            <a:off x="9751318" y="3826064"/>
            <a:ext cx="5495069" cy="771272"/>
          </a:xfrm>
          <a:prstGeom prst="rect">
            <a:avLst/>
          </a:prstGeom>
        </p:spPr>
        <p:txBody>
          <a:bodyPr lIns="0" tIns="0" rIns="0" bIns="0" rtlCol="0" anchor="t">
            <a:spAutoFit/>
          </a:bodyPr>
          <a:lstStyle/>
          <a:p>
            <a:pPr marL="0" lvl="0" indent="0" algn="ctr">
              <a:lnSpc>
                <a:spcPts val="4922"/>
              </a:lnSpc>
              <a:spcBef>
                <a:spcPct val="0"/>
              </a:spcBef>
            </a:pPr>
            <a:r>
              <a:rPr lang="en-US" sz="4600" b="1">
                <a:solidFill>
                  <a:srgbClr val="000000"/>
                </a:solidFill>
                <a:latin typeface="Agrandir Medium"/>
                <a:ea typeface="Agrandir Medium"/>
                <a:cs typeface="Agrandir Medium"/>
                <a:sym typeface="Agrandir Medium"/>
              </a:rPr>
              <a:t>5 out of 6</a:t>
            </a:r>
          </a:p>
        </p:txBody>
      </p:sp>
      <p:sp>
        <p:nvSpPr>
          <p:cNvPr id="18" name="TextBox 18"/>
          <p:cNvSpPr txBox="1"/>
          <p:nvPr/>
        </p:nvSpPr>
        <p:spPr>
          <a:xfrm>
            <a:off x="381000" y="639968"/>
            <a:ext cx="18288000" cy="3145092"/>
          </a:xfrm>
          <a:prstGeom prst="rect">
            <a:avLst/>
          </a:prstGeom>
        </p:spPr>
        <p:txBody>
          <a:bodyPr wrap="square" lIns="0" tIns="0" rIns="0" bIns="0" rtlCol="0" anchor="t">
            <a:spAutoFit/>
          </a:bodyPr>
          <a:lstStyle/>
          <a:p>
            <a:pPr algn="ctr">
              <a:lnSpc>
                <a:spcPts val="8100"/>
              </a:lnSpc>
            </a:pPr>
            <a:r>
              <a:rPr lang="en-US" sz="7500" b="1" spc="-397" dirty="0">
                <a:solidFill>
                  <a:srgbClr val="000000"/>
                </a:solidFill>
                <a:latin typeface="Agrandir Medium"/>
                <a:ea typeface="Agrandir Medium"/>
                <a:cs typeface="Agrandir Medium"/>
                <a:sym typeface="Agrandir Medium"/>
              </a:rPr>
              <a:t>Test Plan Page Two pages please (page one what we tested, page two what we changed)</a:t>
            </a:r>
          </a:p>
        </p:txBody>
      </p:sp>
      <p:pic>
        <p:nvPicPr>
          <p:cNvPr id="19" name="Picture 19"/>
          <p:cNvPicPr>
            <a:picLocks noChangeAspect="1"/>
          </p:cNvPicPr>
          <p:nvPr/>
        </p:nvPicPr>
        <p:blipFill>
          <a:blip r:embed="rId3"/>
          <a:stretch>
            <a:fillRect/>
          </a:stretch>
        </p:blipFill>
        <p:spPr>
          <a:xfrm>
            <a:off x="9917638" y="2159296"/>
            <a:ext cx="5162429" cy="1502841"/>
          </a:xfrm>
          <a:prstGeom prst="rect">
            <a:avLst/>
          </a:prstGeom>
        </p:spPr>
      </p:pic>
      <p:pic>
        <p:nvPicPr>
          <p:cNvPr id="20" name="Picture 20"/>
          <p:cNvPicPr>
            <a:picLocks noChangeAspect="1"/>
          </p:cNvPicPr>
          <p:nvPr/>
        </p:nvPicPr>
        <p:blipFill>
          <a:blip r:embed="rId4"/>
          <a:stretch>
            <a:fillRect/>
          </a:stretch>
        </p:blipFill>
        <p:spPr>
          <a:xfrm>
            <a:off x="3017434" y="2159296"/>
            <a:ext cx="5162429" cy="1502841"/>
          </a:xfrm>
          <a:prstGeom prst="rect">
            <a:avLst/>
          </a:prstGeom>
        </p:spPr>
      </p:pic>
      <p:sp>
        <p:nvSpPr>
          <p:cNvPr id="21" name="TextBox 21"/>
          <p:cNvSpPr txBox="1"/>
          <p:nvPr/>
        </p:nvSpPr>
        <p:spPr>
          <a:xfrm>
            <a:off x="10035011" y="5776807"/>
            <a:ext cx="4927683" cy="2642870"/>
          </a:xfrm>
          <a:prstGeom prst="rect">
            <a:avLst/>
          </a:prstGeom>
        </p:spPr>
        <p:txBody>
          <a:bodyPr lIns="0" tIns="0" rIns="0" bIns="0" rtlCol="0" anchor="t">
            <a:spAutoFit/>
          </a:bodyPr>
          <a:lstStyle/>
          <a:p>
            <a:pPr marL="0" lvl="0" indent="0" algn="ctr">
              <a:lnSpc>
                <a:spcPts val="3040"/>
              </a:lnSpc>
              <a:spcBef>
                <a:spcPct val="0"/>
              </a:spcBef>
            </a:pPr>
            <a:r>
              <a:rPr lang="en-US" sz="2000" u="none" strike="noStrike" spc="-62">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26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6519518" y="8877959"/>
            <a:ext cx="2417247" cy="3026207"/>
          </a:xfrm>
          <a:custGeom>
            <a:avLst/>
            <a:gdLst/>
            <a:ahLst/>
            <a:cxnLst/>
            <a:rect l="l" t="t" r="r" b="b"/>
            <a:pathLst>
              <a:path w="2417247" h="3026207">
                <a:moveTo>
                  <a:pt x="0" y="0"/>
                </a:moveTo>
                <a:lnTo>
                  <a:pt x="2417246" y="0"/>
                </a:lnTo>
                <a:lnTo>
                  <a:pt x="2417246" y="3026206"/>
                </a:lnTo>
                <a:lnTo>
                  <a:pt x="0" y="30262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2977530" y="-1286370"/>
            <a:ext cx="2832552" cy="2588549"/>
          </a:xfrm>
          <a:custGeom>
            <a:avLst/>
            <a:gdLst/>
            <a:ahLst/>
            <a:cxnLst/>
            <a:rect l="l" t="t" r="r" b="b"/>
            <a:pathLst>
              <a:path w="2832552" h="2588549">
                <a:moveTo>
                  <a:pt x="0" y="0"/>
                </a:moveTo>
                <a:lnTo>
                  <a:pt x="2832552" y="0"/>
                </a:lnTo>
                <a:lnTo>
                  <a:pt x="2832552" y="2588549"/>
                </a:lnTo>
                <a:lnTo>
                  <a:pt x="0" y="25885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6346052" y="-689971"/>
            <a:ext cx="3001354" cy="2584054"/>
          </a:xfrm>
          <a:custGeom>
            <a:avLst/>
            <a:gdLst/>
            <a:ahLst/>
            <a:cxnLst/>
            <a:rect l="l" t="t" r="r" b="b"/>
            <a:pathLst>
              <a:path w="3001354" h="2584054">
                <a:moveTo>
                  <a:pt x="0" y="0"/>
                </a:moveTo>
                <a:lnTo>
                  <a:pt x="3001355" y="0"/>
                </a:lnTo>
                <a:lnTo>
                  <a:pt x="3001355" y="2584053"/>
                </a:lnTo>
                <a:lnTo>
                  <a:pt x="0" y="25840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9670189" y="8779896"/>
            <a:ext cx="2906484" cy="3014207"/>
          </a:xfrm>
          <a:custGeom>
            <a:avLst/>
            <a:gdLst/>
            <a:ahLst/>
            <a:cxnLst/>
            <a:rect l="l" t="t" r="r" b="b"/>
            <a:pathLst>
              <a:path w="2906484" h="3014207">
                <a:moveTo>
                  <a:pt x="0" y="0"/>
                </a:moveTo>
                <a:lnTo>
                  <a:pt x="2906485" y="0"/>
                </a:lnTo>
                <a:lnTo>
                  <a:pt x="2906485" y="3014208"/>
                </a:lnTo>
                <a:lnTo>
                  <a:pt x="0" y="30142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17259300" y="5033991"/>
            <a:ext cx="2138114" cy="2604359"/>
          </a:xfrm>
          <a:custGeom>
            <a:avLst/>
            <a:gdLst/>
            <a:ahLst/>
            <a:cxnLst/>
            <a:rect l="l" t="t" r="r" b="b"/>
            <a:pathLst>
              <a:path w="2138114" h="2604359">
                <a:moveTo>
                  <a:pt x="0" y="0"/>
                </a:moveTo>
                <a:lnTo>
                  <a:pt x="2138114" y="0"/>
                </a:lnTo>
                <a:lnTo>
                  <a:pt x="2138114" y="2604359"/>
                </a:lnTo>
                <a:lnTo>
                  <a:pt x="0" y="260435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2313073" y="-1659845"/>
            <a:ext cx="2975403" cy="3123761"/>
          </a:xfrm>
          <a:custGeom>
            <a:avLst/>
            <a:gdLst/>
            <a:ahLst/>
            <a:cxnLst/>
            <a:rect l="l" t="t" r="r" b="b"/>
            <a:pathLst>
              <a:path w="2975403" h="3123761">
                <a:moveTo>
                  <a:pt x="0" y="0"/>
                </a:moveTo>
                <a:lnTo>
                  <a:pt x="2975403" y="0"/>
                </a:lnTo>
                <a:lnTo>
                  <a:pt x="2975403" y="3123761"/>
                </a:lnTo>
                <a:lnTo>
                  <a:pt x="0" y="312376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a:off x="3044371" y="8566988"/>
            <a:ext cx="2741722" cy="2626777"/>
          </a:xfrm>
          <a:custGeom>
            <a:avLst/>
            <a:gdLst/>
            <a:ahLst/>
            <a:cxnLst/>
            <a:rect l="l" t="t" r="r" b="b"/>
            <a:pathLst>
              <a:path w="2741722" h="2626777">
                <a:moveTo>
                  <a:pt x="0" y="0"/>
                </a:moveTo>
                <a:lnTo>
                  <a:pt x="2741722" y="0"/>
                </a:lnTo>
                <a:lnTo>
                  <a:pt x="2741722" y="2626777"/>
                </a:lnTo>
                <a:lnTo>
                  <a:pt x="0" y="262677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0" name="Freeform 10"/>
          <p:cNvSpPr/>
          <p:nvPr/>
        </p:nvSpPr>
        <p:spPr>
          <a:xfrm>
            <a:off x="-2097645" y="3518455"/>
            <a:ext cx="3427404" cy="3031072"/>
          </a:xfrm>
          <a:custGeom>
            <a:avLst/>
            <a:gdLst/>
            <a:ahLst/>
            <a:cxnLst/>
            <a:rect l="l" t="t" r="r" b="b"/>
            <a:pathLst>
              <a:path w="3427404" h="3031072">
                <a:moveTo>
                  <a:pt x="0" y="0"/>
                </a:moveTo>
                <a:lnTo>
                  <a:pt x="3427404" y="0"/>
                </a:lnTo>
                <a:lnTo>
                  <a:pt x="3427404" y="3031072"/>
                </a:lnTo>
                <a:lnTo>
                  <a:pt x="0" y="303107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1" name="Freeform 11"/>
          <p:cNvSpPr/>
          <p:nvPr/>
        </p:nvSpPr>
        <p:spPr>
          <a:xfrm>
            <a:off x="-916995" y="7470165"/>
            <a:ext cx="3227941" cy="3676843"/>
          </a:xfrm>
          <a:custGeom>
            <a:avLst/>
            <a:gdLst/>
            <a:ahLst/>
            <a:cxnLst/>
            <a:rect l="l" t="t" r="r" b="b"/>
            <a:pathLst>
              <a:path w="3227941" h="3676843">
                <a:moveTo>
                  <a:pt x="0" y="0"/>
                </a:moveTo>
                <a:lnTo>
                  <a:pt x="3227941" y="0"/>
                </a:lnTo>
                <a:lnTo>
                  <a:pt x="3227941" y="3676843"/>
                </a:lnTo>
                <a:lnTo>
                  <a:pt x="0" y="367684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2" name="Freeform 12"/>
          <p:cNvSpPr/>
          <p:nvPr/>
        </p:nvSpPr>
        <p:spPr>
          <a:xfrm>
            <a:off x="16858779" y="8450325"/>
            <a:ext cx="2163234" cy="3572134"/>
          </a:xfrm>
          <a:custGeom>
            <a:avLst/>
            <a:gdLst/>
            <a:ahLst/>
            <a:cxnLst/>
            <a:rect l="l" t="t" r="r" b="b"/>
            <a:pathLst>
              <a:path w="2163234" h="3572134">
                <a:moveTo>
                  <a:pt x="0" y="0"/>
                </a:moveTo>
                <a:lnTo>
                  <a:pt x="2163234" y="0"/>
                </a:lnTo>
                <a:lnTo>
                  <a:pt x="2163234" y="3572134"/>
                </a:lnTo>
                <a:lnTo>
                  <a:pt x="0" y="357213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3" name="Freeform 13"/>
          <p:cNvSpPr/>
          <p:nvPr/>
        </p:nvSpPr>
        <p:spPr>
          <a:xfrm>
            <a:off x="-916995" y="-985177"/>
            <a:ext cx="2636713" cy="3573727"/>
          </a:xfrm>
          <a:custGeom>
            <a:avLst/>
            <a:gdLst/>
            <a:ahLst/>
            <a:cxnLst/>
            <a:rect l="l" t="t" r="r" b="b"/>
            <a:pathLst>
              <a:path w="2636713" h="3573727">
                <a:moveTo>
                  <a:pt x="0" y="0"/>
                </a:moveTo>
                <a:lnTo>
                  <a:pt x="2636712" y="0"/>
                </a:lnTo>
                <a:lnTo>
                  <a:pt x="2636712" y="3573726"/>
                </a:lnTo>
                <a:lnTo>
                  <a:pt x="0" y="357372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4" name="Freeform 14"/>
          <p:cNvSpPr/>
          <p:nvPr/>
        </p:nvSpPr>
        <p:spPr>
          <a:xfrm>
            <a:off x="13202548" y="9200929"/>
            <a:ext cx="3030355" cy="2380266"/>
          </a:xfrm>
          <a:custGeom>
            <a:avLst/>
            <a:gdLst/>
            <a:ahLst/>
            <a:cxnLst/>
            <a:rect l="l" t="t" r="r" b="b"/>
            <a:pathLst>
              <a:path w="3030355" h="2380266">
                <a:moveTo>
                  <a:pt x="0" y="0"/>
                </a:moveTo>
                <a:lnTo>
                  <a:pt x="3030356" y="0"/>
                </a:lnTo>
                <a:lnTo>
                  <a:pt x="3030356" y="2380266"/>
                </a:lnTo>
                <a:lnTo>
                  <a:pt x="0" y="238026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5" name="Freeform 15"/>
          <p:cNvSpPr/>
          <p:nvPr/>
        </p:nvSpPr>
        <p:spPr>
          <a:xfrm>
            <a:off x="8074943" y="-1400144"/>
            <a:ext cx="2138114" cy="2604359"/>
          </a:xfrm>
          <a:custGeom>
            <a:avLst/>
            <a:gdLst/>
            <a:ahLst/>
            <a:cxnLst/>
            <a:rect l="l" t="t" r="r" b="b"/>
            <a:pathLst>
              <a:path w="2138114" h="2604359">
                <a:moveTo>
                  <a:pt x="0" y="0"/>
                </a:moveTo>
                <a:lnTo>
                  <a:pt x="2138114" y="0"/>
                </a:lnTo>
                <a:lnTo>
                  <a:pt x="2138114" y="2604359"/>
                </a:lnTo>
                <a:lnTo>
                  <a:pt x="0" y="260435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6" name="Freeform 16"/>
          <p:cNvSpPr/>
          <p:nvPr/>
        </p:nvSpPr>
        <p:spPr>
          <a:xfrm>
            <a:off x="17487449" y="2460237"/>
            <a:ext cx="2055840" cy="2573754"/>
          </a:xfrm>
          <a:custGeom>
            <a:avLst/>
            <a:gdLst/>
            <a:ahLst/>
            <a:cxnLst/>
            <a:rect l="l" t="t" r="r" b="b"/>
            <a:pathLst>
              <a:path w="2055840" h="2573754">
                <a:moveTo>
                  <a:pt x="0" y="0"/>
                </a:moveTo>
                <a:lnTo>
                  <a:pt x="2055840" y="0"/>
                </a:lnTo>
                <a:lnTo>
                  <a:pt x="2055840" y="2573754"/>
                </a:lnTo>
                <a:lnTo>
                  <a:pt x="0" y="25737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Freeform 17"/>
          <p:cNvSpPr/>
          <p:nvPr/>
        </p:nvSpPr>
        <p:spPr>
          <a:xfrm>
            <a:off x="10803607" y="-1810090"/>
            <a:ext cx="1848187" cy="3014305"/>
          </a:xfrm>
          <a:custGeom>
            <a:avLst/>
            <a:gdLst/>
            <a:ahLst/>
            <a:cxnLst/>
            <a:rect l="l" t="t" r="r" b="b"/>
            <a:pathLst>
              <a:path w="1848187" h="3014305">
                <a:moveTo>
                  <a:pt x="0" y="0"/>
                </a:moveTo>
                <a:lnTo>
                  <a:pt x="1848187" y="0"/>
                </a:lnTo>
                <a:lnTo>
                  <a:pt x="1848187" y="3014305"/>
                </a:lnTo>
                <a:lnTo>
                  <a:pt x="0" y="3014305"/>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18" name="Freeform 18"/>
          <p:cNvSpPr/>
          <p:nvPr/>
        </p:nvSpPr>
        <p:spPr>
          <a:xfrm>
            <a:off x="5879026" y="-985177"/>
            <a:ext cx="1464000" cy="2189392"/>
          </a:xfrm>
          <a:custGeom>
            <a:avLst/>
            <a:gdLst/>
            <a:ahLst/>
            <a:cxnLst/>
            <a:rect l="l" t="t" r="r" b="b"/>
            <a:pathLst>
              <a:path w="1464000" h="2189392">
                <a:moveTo>
                  <a:pt x="0" y="0"/>
                </a:moveTo>
                <a:lnTo>
                  <a:pt x="1464000" y="0"/>
                </a:lnTo>
                <a:lnTo>
                  <a:pt x="1464000" y="2189392"/>
                </a:lnTo>
                <a:lnTo>
                  <a:pt x="0" y="2189392"/>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US"/>
          </a:p>
        </p:txBody>
      </p:sp>
      <p:sp>
        <p:nvSpPr>
          <p:cNvPr id="19" name="TextBox 19"/>
          <p:cNvSpPr txBox="1"/>
          <p:nvPr/>
        </p:nvSpPr>
        <p:spPr>
          <a:xfrm>
            <a:off x="457200" y="342900"/>
            <a:ext cx="17189894" cy="7922710"/>
          </a:xfrm>
          <a:prstGeom prst="rect">
            <a:avLst/>
          </a:prstGeom>
        </p:spPr>
        <p:txBody>
          <a:bodyPr wrap="square" lIns="0" tIns="0" rIns="0" bIns="0" rtlCol="0" anchor="t">
            <a:spAutoFit/>
          </a:bodyPr>
          <a:lstStyle/>
          <a:p>
            <a:pPr marL="0" lvl="0" indent="0" algn="ctr">
              <a:lnSpc>
                <a:spcPts val="15462"/>
              </a:lnSpc>
              <a:spcBef>
                <a:spcPct val="0"/>
              </a:spcBef>
            </a:pPr>
            <a:r>
              <a:rPr lang="en-US" sz="6600" b="1" spc="-505" dirty="0">
                <a:solidFill>
                  <a:srgbClr val="FFFFFF"/>
                </a:solidFill>
                <a:latin typeface="Agrandir Bold"/>
                <a:ea typeface="Agrandir Bold"/>
                <a:cs typeface="Agrandir Bold"/>
                <a:sym typeface="Agrandir Bold"/>
              </a:rPr>
              <a:t>What  we  learned/Conclusion</a:t>
            </a:r>
          </a:p>
          <a:p>
            <a:pPr marL="685800" lvl="0" indent="-685800" algn="ctr">
              <a:spcBef>
                <a:spcPct val="0"/>
              </a:spcBef>
              <a:buFont typeface="Arial" panose="020B0604020202020204" pitchFamily="34" charset="0"/>
              <a:buChar char="•"/>
            </a:pPr>
            <a:r>
              <a:rPr lang="en-US" sz="6600" b="1" spc="-505" dirty="0">
                <a:solidFill>
                  <a:srgbClr val="FFFFFF"/>
                </a:solidFill>
                <a:latin typeface="Agrandir Bold"/>
                <a:ea typeface="Agrandir Bold"/>
                <a:cs typeface="Agrandir Bold"/>
                <a:sym typeface="Agrandir Bold"/>
              </a:rPr>
              <a:t>User needs should drive design</a:t>
            </a:r>
          </a:p>
          <a:p>
            <a:pPr marL="685800" lvl="0" indent="-685800" algn="ctr">
              <a:spcBef>
                <a:spcPct val="0"/>
              </a:spcBef>
              <a:buFont typeface="Arial" panose="020B0604020202020204" pitchFamily="34" charset="0"/>
              <a:buChar char="•"/>
            </a:pPr>
            <a:r>
              <a:rPr lang="en-US" sz="6600" b="1" spc="-505" dirty="0">
                <a:solidFill>
                  <a:srgbClr val="FFFFFF"/>
                </a:solidFill>
                <a:latin typeface="Agrandir Bold"/>
                <a:ea typeface="Agrandir Bold"/>
                <a:cs typeface="Agrandir Bold"/>
                <a:sym typeface="Agrandir Bold"/>
              </a:rPr>
              <a:t>Good documentation guides design and limits scope crepe</a:t>
            </a:r>
          </a:p>
          <a:p>
            <a:pPr marL="685800" lvl="0" indent="-685800" algn="ctr">
              <a:spcBef>
                <a:spcPct val="0"/>
              </a:spcBef>
              <a:buFont typeface="Arial" panose="020B0604020202020204" pitchFamily="34" charset="0"/>
              <a:buChar char="•"/>
            </a:pPr>
            <a:r>
              <a:rPr lang="en-US" sz="6600" b="1" spc="-505" dirty="0">
                <a:solidFill>
                  <a:srgbClr val="FFFFFF"/>
                </a:solidFill>
                <a:latin typeface="Agrandir Bold"/>
                <a:ea typeface="Agrandir Bold"/>
                <a:cs typeface="Agrandir Bold"/>
                <a:sym typeface="Agrandir Bold"/>
              </a:rPr>
              <a:t>Focus on a good MVS and Gantt chart to avoid burnout or missing deadlines</a:t>
            </a:r>
          </a:p>
          <a:p>
            <a:pPr marL="685800" lvl="0" indent="-685800" algn="ctr">
              <a:spcBef>
                <a:spcPct val="0"/>
              </a:spcBef>
              <a:buFont typeface="Arial" panose="020B0604020202020204" pitchFamily="34" charset="0"/>
              <a:buChar char="•"/>
            </a:pPr>
            <a:r>
              <a:rPr lang="en-US" sz="5400" b="1" spc="-505" dirty="0">
                <a:solidFill>
                  <a:srgbClr val="FFFFFF"/>
                </a:solidFill>
                <a:latin typeface="Agrandir Bold"/>
                <a:ea typeface="Agrandir Bold"/>
                <a:cs typeface="Agrandir Bold"/>
                <a:sym typeface="Agrandir Bold"/>
              </a:rPr>
              <a:t>Teamwork and communication is vital</a:t>
            </a:r>
          </a:p>
        </p:txBody>
      </p:sp>
      <p:sp>
        <p:nvSpPr>
          <p:cNvPr id="20" name="TextBox 19">
            <a:extLst>
              <a:ext uri="{FF2B5EF4-FFF2-40B4-BE49-F238E27FC236}">
                <a16:creationId xmlns:a16="http://schemas.microsoft.com/office/drawing/2014/main" id="{7EDBECC2-EAB0-BDA8-897D-9A120095BE20}"/>
              </a:ext>
            </a:extLst>
          </p:cNvPr>
          <p:cNvSpPr txBox="1"/>
          <p:nvPr/>
        </p:nvSpPr>
        <p:spPr>
          <a:xfrm>
            <a:off x="4341325" y="8508528"/>
            <a:ext cx="9800432" cy="738664"/>
          </a:xfrm>
          <a:prstGeom prst="rect">
            <a:avLst/>
          </a:prstGeom>
          <a:noFill/>
        </p:spPr>
        <p:txBody>
          <a:bodyPr wrap="square" rtlCol="0">
            <a:spAutoFit/>
          </a:bodyPr>
          <a:lstStyle/>
          <a:p>
            <a:r>
              <a:rPr lang="en-US" sz="2400" b="1" spc="-505" dirty="0">
                <a:solidFill>
                  <a:srgbClr val="FFFFFF"/>
                </a:solidFill>
                <a:latin typeface="Times New Roman" panose="02020603050405020304" pitchFamily="18" charset="0"/>
                <a:ea typeface="Agrandir Bold"/>
                <a:cs typeface="Times New Roman" panose="02020603050405020304" pitchFamily="18" charset="0"/>
                <a:sym typeface="Agrandir Bold"/>
                <a:hlinkClick r:id="rId31"/>
              </a:rPr>
              <a:t>TemplateUsedFromCanva</a:t>
            </a:r>
            <a:endParaRPr lang="en-US" sz="2400" b="1" spc="-505" dirty="0">
              <a:solidFill>
                <a:srgbClr val="FFFFFF"/>
              </a:solidFill>
              <a:latin typeface="Times New Roman" panose="02020603050405020304" pitchFamily="18" charset="0"/>
              <a:ea typeface="Agrandir Bold"/>
              <a:cs typeface="Times New Roman" panose="02020603050405020304" pitchFamily="18" charset="0"/>
              <a:sym typeface="Agrandir Bold"/>
            </a:endParaRPr>
          </a:p>
          <a:p>
            <a:r>
              <a:rPr lang="en-US" dirty="0"/>
              <a:t>Template designed by Cristina </a:t>
            </a:r>
            <a:r>
              <a:rPr lang="en-US" dirty="0" err="1"/>
              <a:t>Culubret</a:t>
            </a:r>
            <a:r>
              <a:rPr lang="en-US" dirty="0"/>
              <a:t>, retrieved from </a:t>
            </a:r>
            <a:r>
              <a:rPr lang="en-US" dirty="0" err="1"/>
              <a:t>canva.com</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06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64249" y="467874"/>
            <a:ext cx="13356551" cy="3064300"/>
          </a:xfrm>
          <a:prstGeom prst="rect">
            <a:avLst/>
          </a:prstGeom>
        </p:spPr>
        <p:txBody>
          <a:bodyPr wrap="square" lIns="0" tIns="0" rIns="0" bIns="0" rtlCol="0" anchor="t">
            <a:spAutoFit/>
          </a:bodyPr>
          <a:lstStyle/>
          <a:p>
            <a:pPr marL="0" lvl="0" indent="0" algn="ctr">
              <a:lnSpc>
                <a:spcPts val="8136"/>
              </a:lnSpc>
            </a:pPr>
            <a:r>
              <a:rPr lang="en-US" sz="5400" b="1" spc="-252" dirty="0">
                <a:solidFill>
                  <a:srgbClr val="FFFFFF"/>
                </a:solidFill>
                <a:latin typeface="Agrandir Medium"/>
                <a:ea typeface="Agrandir Medium"/>
                <a:cs typeface="Agrandir Medium"/>
                <a:sym typeface="Agrandir Medium"/>
              </a:rPr>
              <a:t>Why use Avocado Budget: If you just stopped buying avocado toast you could get a house or pay your student loans</a:t>
            </a:r>
          </a:p>
        </p:txBody>
      </p:sp>
      <p:sp>
        <p:nvSpPr>
          <p:cNvPr id="4" name="TextBox 4"/>
          <p:cNvSpPr txBox="1"/>
          <p:nvPr/>
        </p:nvSpPr>
        <p:spPr>
          <a:xfrm>
            <a:off x="381000" y="3986011"/>
            <a:ext cx="11647052" cy="4339906"/>
          </a:xfrm>
          <a:prstGeom prst="rect">
            <a:avLst/>
          </a:prstGeom>
        </p:spPr>
        <p:txBody>
          <a:bodyPr wrap="square" lIns="0" tIns="0" rIns="0" bIns="0" rtlCol="0" anchor="t">
            <a:spAutoFit/>
          </a:bodyPr>
          <a:lstStyle/>
          <a:p>
            <a:pPr marL="342900" lvl="0" indent="-342900" algn="l">
              <a:lnSpc>
                <a:spcPts val="2564"/>
              </a:lnSpc>
              <a:spcBef>
                <a:spcPct val="0"/>
              </a:spcBef>
              <a:buFont typeface="Arial" panose="020B0604020202020204" pitchFamily="34" charset="0"/>
              <a:buChar char="•"/>
            </a:pPr>
            <a:r>
              <a:rPr lang="en-US" sz="2800" b="1" spc="113" dirty="0">
                <a:solidFill>
                  <a:srgbClr val="FFFFFF"/>
                </a:solidFill>
                <a:latin typeface="Montserrat"/>
                <a:ea typeface="Montserrat"/>
                <a:cs typeface="Montserrat"/>
                <a:sym typeface="Montserrat"/>
              </a:rPr>
              <a:t>Secure</a:t>
            </a:r>
            <a:r>
              <a:rPr lang="en-US" sz="2800" spc="113" dirty="0">
                <a:solidFill>
                  <a:srgbClr val="FFFFFF"/>
                </a:solidFill>
                <a:latin typeface="Montserrat"/>
                <a:ea typeface="Montserrat"/>
                <a:cs typeface="Montserrat"/>
                <a:sym typeface="Montserrat"/>
              </a:rPr>
              <a:t> – runs local on your desktop or laptop</a:t>
            </a:r>
          </a:p>
          <a:p>
            <a:pPr marL="342900" lvl="0" indent="-342900" algn="l">
              <a:lnSpc>
                <a:spcPts val="2564"/>
              </a:lnSpc>
              <a:spcBef>
                <a:spcPct val="0"/>
              </a:spcBef>
              <a:buFont typeface="Arial" panose="020B0604020202020204" pitchFamily="34" charset="0"/>
              <a:buChar char="•"/>
            </a:pPr>
            <a:r>
              <a:rPr lang="en-US" sz="2800" b="1" u="none" spc="113" dirty="0">
                <a:solidFill>
                  <a:srgbClr val="FFFFFF"/>
                </a:solidFill>
                <a:latin typeface="Montserrat"/>
                <a:ea typeface="Montserrat"/>
                <a:cs typeface="Montserrat"/>
                <a:sym typeface="Montserrat"/>
              </a:rPr>
              <a:t>Local file system </a:t>
            </a:r>
            <a:r>
              <a:rPr lang="en-US" sz="2800" u="none" spc="113" dirty="0">
                <a:solidFill>
                  <a:srgbClr val="FFFFFF"/>
                </a:solidFill>
                <a:latin typeface="Montserrat"/>
                <a:ea typeface="Montserrat"/>
                <a:cs typeface="Montserrat"/>
                <a:sym typeface="Montserrat"/>
              </a:rPr>
              <a:t>– no worries about your financial data moving over a network or needing an internet connection</a:t>
            </a:r>
          </a:p>
          <a:p>
            <a:pPr marL="342900" lvl="0" indent="-342900" algn="l">
              <a:lnSpc>
                <a:spcPts val="2564"/>
              </a:lnSpc>
              <a:spcBef>
                <a:spcPct val="0"/>
              </a:spcBef>
              <a:buFont typeface="Arial" panose="020B0604020202020204" pitchFamily="34" charset="0"/>
              <a:buChar char="•"/>
            </a:pPr>
            <a:r>
              <a:rPr lang="en-US" sz="2800" b="1" spc="113" dirty="0">
                <a:solidFill>
                  <a:srgbClr val="FFFFFF"/>
                </a:solidFill>
                <a:latin typeface="Montserrat"/>
                <a:ea typeface="Montserrat"/>
                <a:cs typeface="Montserrat"/>
                <a:sym typeface="Montserrat"/>
              </a:rPr>
              <a:t>Easy to manage expenses – </a:t>
            </a:r>
            <a:r>
              <a:rPr lang="en-US" sz="2800" spc="113" dirty="0">
                <a:solidFill>
                  <a:srgbClr val="FFFFFF"/>
                </a:solidFill>
                <a:latin typeface="Montserrat"/>
                <a:ea typeface="Montserrat"/>
                <a:cs typeface="Montserrat"/>
                <a:sym typeface="Montserrat"/>
              </a:rPr>
              <a:t>enter, change, delete, view</a:t>
            </a:r>
          </a:p>
          <a:p>
            <a:pPr marL="342900" lvl="0" indent="-342900" algn="l">
              <a:lnSpc>
                <a:spcPts val="2564"/>
              </a:lnSpc>
              <a:spcBef>
                <a:spcPct val="0"/>
              </a:spcBef>
              <a:buFont typeface="Arial" panose="020B0604020202020204" pitchFamily="34" charset="0"/>
              <a:buChar char="•"/>
            </a:pPr>
            <a:r>
              <a:rPr lang="en-US" sz="2800" b="1" spc="113" dirty="0">
                <a:solidFill>
                  <a:srgbClr val="FFFFFF"/>
                </a:solidFill>
                <a:latin typeface="Montserrat"/>
                <a:ea typeface="Montserrat"/>
                <a:cs typeface="Montserrat"/>
                <a:sym typeface="Montserrat"/>
              </a:rPr>
              <a:t>Default template </a:t>
            </a:r>
            <a:r>
              <a:rPr lang="en-US" sz="2800" spc="113" dirty="0">
                <a:solidFill>
                  <a:srgbClr val="FFFFFF"/>
                </a:solidFill>
                <a:latin typeface="Montserrat"/>
                <a:ea typeface="Montserrat"/>
                <a:cs typeface="Montserrat"/>
                <a:sym typeface="Montserrat"/>
              </a:rPr>
              <a:t>is provided</a:t>
            </a:r>
            <a:r>
              <a:rPr lang="en-US" sz="2800" b="1" spc="113" dirty="0">
                <a:solidFill>
                  <a:srgbClr val="FFFFFF"/>
                </a:solidFill>
                <a:latin typeface="Montserrat"/>
                <a:ea typeface="Montserrat"/>
                <a:cs typeface="Montserrat"/>
                <a:sym typeface="Montserrat"/>
              </a:rPr>
              <a:t> </a:t>
            </a:r>
            <a:r>
              <a:rPr lang="en-US" sz="2800" spc="113" dirty="0">
                <a:solidFill>
                  <a:srgbClr val="FFFFFF"/>
                </a:solidFill>
                <a:latin typeface="Montserrat"/>
                <a:ea typeface="Montserrat"/>
                <a:cs typeface="Montserrat"/>
                <a:sym typeface="Montserrat"/>
              </a:rPr>
              <a:t>based on your net monthly income if you desire that option.</a:t>
            </a:r>
          </a:p>
          <a:p>
            <a:pPr marL="342900" lvl="0" indent="-342900" algn="l">
              <a:lnSpc>
                <a:spcPts val="2564"/>
              </a:lnSpc>
              <a:spcBef>
                <a:spcPct val="0"/>
              </a:spcBef>
              <a:buFont typeface="Arial" panose="020B0604020202020204" pitchFamily="34" charset="0"/>
              <a:buChar char="•"/>
            </a:pPr>
            <a:r>
              <a:rPr lang="en-US" sz="2800" b="1" u="none" spc="113" dirty="0">
                <a:solidFill>
                  <a:srgbClr val="FFFFFF"/>
                </a:solidFill>
                <a:latin typeface="Montserrat"/>
                <a:ea typeface="Montserrat"/>
                <a:cs typeface="Montserrat"/>
                <a:sym typeface="Montserrat"/>
              </a:rPr>
              <a:t>Customize your budget </a:t>
            </a:r>
            <a:r>
              <a:rPr lang="en-US" sz="2800" u="none" spc="113" dirty="0">
                <a:solidFill>
                  <a:srgbClr val="FFFFFF"/>
                </a:solidFill>
                <a:latin typeface="Montserrat"/>
                <a:ea typeface="Montserrat"/>
                <a:cs typeface="Montserrat"/>
                <a:sym typeface="Montserrat"/>
              </a:rPr>
              <a:t>across six predefined categories</a:t>
            </a:r>
          </a:p>
          <a:p>
            <a:pPr marL="342900" lvl="0" indent="-342900" algn="l">
              <a:lnSpc>
                <a:spcPts val="2564"/>
              </a:lnSpc>
              <a:spcBef>
                <a:spcPct val="0"/>
              </a:spcBef>
              <a:buFont typeface="Arial" panose="020B0604020202020204" pitchFamily="34" charset="0"/>
              <a:buChar char="•"/>
            </a:pPr>
            <a:r>
              <a:rPr lang="en-US" sz="2800" b="1" spc="113" dirty="0">
                <a:solidFill>
                  <a:srgbClr val="FFFFFF"/>
                </a:solidFill>
                <a:latin typeface="Montserrat"/>
                <a:ea typeface="Montserrat"/>
                <a:cs typeface="Montserrat"/>
                <a:sym typeface="Montserrat"/>
              </a:rPr>
              <a:t>Graphical representation </a:t>
            </a:r>
            <a:r>
              <a:rPr lang="en-US" sz="2800" spc="113" dirty="0">
                <a:solidFill>
                  <a:srgbClr val="FFFFFF"/>
                </a:solidFill>
                <a:latin typeface="Montserrat"/>
                <a:ea typeface="Montserrat"/>
                <a:cs typeface="Montserrat"/>
                <a:sym typeface="Montserrat"/>
              </a:rPr>
              <a:t>of your progress against budget category by month</a:t>
            </a:r>
          </a:p>
          <a:p>
            <a:pPr marL="342900" lvl="0" indent="-342900" algn="l">
              <a:lnSpc>
                <a:spcPts val="2564"/>
              </a:lnSpc>
              <a:spcBef>
                <a:spcPct val="0"/>
              </a:spcBef>
              <a:buFont typeface="Arial" panose="020B0604020202020204" pitchFamily="34" charset="0"/>
              <a:buChar char="•"/>
            </a:pPr>
            <a:r>
              <a:rPr lang="en-US" sz="2800" b="1" u="none" spc="113" dirty="0">
                <a:solidFill>
                  <a:srgbClr val="FFFFFF"/>
                </a:solidFill>
                <a:latin typeface="Montserrat"/>
                <a:ea typeface="Montserrat"/>
                <a:cs typeface="Montserrat"/>
                <a:sym typeface="Montserrat"/>
              </a:rPr>
              <a:t>Easy to export </a:t>
            </a:r>
            <a:r>
              <a:rPr lang="en-US" sz="2800" u="none" spc="113" dirty="0">
                <a:solidFill>
                  <a:srgbClr val="FFFFFF"/>
                </a:solidFill>
                <a:latin typeface="Montserrat"/>
                <a:ea typeface="Montserrat"/>
                <a:cs typeface="Montserrat"/>
                <a:sym typeface="Montserrat"/>
              </a:rPr>
              <a:t>your filtered results to excel for further review</a:t>
            </a:r>
          </a:p>
          <a:p>
            <a:pPr marL="342900" lvl="0" indent="-342900" algn="l">
              <a:lnSpc>
                <a:spcPts val="2564"/>
              </a:lnSpc>
              <a:spcBef>
                <a:spcPct val="0"/>
              </a:spcBef>
              <a:buFont typeface="Arial" panose="020B0604020202020204" pitchFamily="34" charset="0"/>
              <a:buChar char="•"/>
            </a:pPr>
            <a:r>
              <a:rPr lang="en-US" sz="2800" b="1" u="none" spc="113" dirty="0">
                <a:solidFill>
                  <a:srgbClr val="FFFFFF"/>
                </a:solidFill>
                <a:latin typeface="Montserrat"/>
                <a:ea typeface="Montserrat"/>
                <a:cs typeface="Montserrat"/>
                <a:sym typeface="Montserrat"/>
              </a:rPr>
              <a:t>Use on most devices – </a:t>
            </a:r>
            <a:r>
              <a:rPr lang="en-US" sz="2800" u="none" spc="113" dirty="0">
                <a:solidFill>
                  <a:srgbClr val="FFFFFF"/>
                </a:solidFill>
                <a:latin typeface="Montserrat"/>
                <a:ea typeface="Montserrat"/>
                <a:cs typeface="Montserrat"/>
                <a:sym typeface="Montserrat"/>
              </a:rPr>
              <a:t>macOS, Windows, Linux – supports Safari, Chrome, Firefox, and Edge</a:t>
            </a:r>
            <a:endParaRPr lang="en-US" sz="2800" b="1" u="none" spc="113" dirty="0">
              <a:solidFill>
                <a:srgbClr val="FFFFFF"/>
              </a:solidFill>
              <a:latin typeface="Montserrat"/>
              <a:ea typeface="Montserrat"/>
              <a:cs typeface="Montserrat"/>
              <a:sym typeface="Montserrat"/>
            </a:endParaRPr>
          </a:p>
        </p:txBody>
      </p:sp>
      <p:sp>
        <p:nvSpPr>
          <p:cNvPr id="5" name="Freeform 5"/>
          <p:cNvSpPr/>
          <p:nvPr/>
        </p:nvSpPr>
        <p:spPr>
          <a:xfrm>
            <a:off x="12028052" y="2857500"/>
            <a:ext cx="5595699" cy="6373878"/>
          </a:xfrm>
          <a:custGeom>
            <a:avLst/>
            <a:gdLst/>
            <a:ahLst/>
            <a:cxnLst/>
            <a:rect l="l" t="t" r="r" b="b"/>
            <a:pathLst>
              <a:path w="5595699" h="6373878">
                <a:moveTo>
                  <a:pt x="0" y="0"/>
                </a:moveTo>
                <a:lnTo>
                  <a:pt x="5595698" y="0"/>
                </a:lnTo>
                <a:lnTo>
                  <a:pt x="5595698" y="6373878"/>
                </a:lnTo>
                <a:lnTo>
                  <a:pt x="0" y="63738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1148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US"/>
          </a:p>
        </p:txBody>
      </p:sp>
      <p:sp>
        <p:nvSpPr>
          <p:cNvPr id="3" name="TextBox 3"/>
          <p:cNvSpPr txBox="1"/>
          <p:nvPr/>
        </p:nvSpPr>
        <p:spPr>
          <a:xfrm>
            <a:off x="3548050" y="1773329"/>
            <a:ext cx="11191900" cy="1056058"/>
          </a:xfrm>
          <a:prstGeom prst="rect">
            <a:avLst/>
          </a:prstGeom>
        </p:spPr>
        <p:txBody>
          <a:bodyPr lIns="0" tIns="0" rIns="0" bIns="0" rtlCol="0" anchor="t">
            <a:spAutoFit/>
          </a:bodyPr>
          <a:lstStyle/>
          <a:p>
            <a:pPr algn="ctr">
              <a:lnSpc>
                <a:spcPts val="8136"/>
              </a:lnSpc>
            </a:pPr>
            <a:r>
              <a:rPr lang="en-US" sz="7200" b="1" spc="-252">
                <a:solidFill>
                  <a:srgbClr val="60AA82"/>
                </a:solidFill>
                <a:latin typeface="Agrandir Medium"/>
                <a:ea typeface="Agrandir Medium"/>
                <a:cs typeface="Agrandir Medium"/>
              </a:rPr>
              <a:t>What will we cover?</a:t>
            </a:r>
          </a:p>
        </p:txBody>
      </p:sp>
      <p:sp>
        <p:nvSpPr>
          <p:cNvPr id="4" name="AutoShape 4"/>
          <p:cNvSpPr/>
          <p:nvPr/>
        </p:nvSpPr>
        <p:spPr>
          <a:xfrm>
            <a:off x="-886757" y="4952710"/>
            <a:ext cx="20061513" cy="0"/>
          </a:xfrm>
          <a:prstGeom prst="line">
            <a:avLst/>
          </a:prstGeom>
          <a:ln w="28575" cap="flat">
            <a:solidFill>
              <a:srgbClr val="60AA82"/>
            </a:solidFill>
            <a:prstDash val="solid"/>
            <a:headEnd type="none" w="sm" len="sm"/>
            <a:tailEnd type="none" w="sm" len="sm"/>
          </a:ln>
        </p:spPr>
        <p:txBody>
          <a:bodyPr/>
          <a:lstStyle/>
          <a:p>
            <a:endParaRPr lang="en-US"/>
          </a:p>
        </p:txBody>
      </p:sp>
      <p:sp>
        <p:nvSpPr>
          <p:cNvPr id="5" name="TextBox 5"/>
          <p:cNvSpPr txBox="1"/>
          <p:nvPr/>
        </p:nvSpPr>
        <p:spPr>
          <a:xfrm>
            <a:off x="3388585" y="5441934"/>
            <a:ext cx="2493791" cy="1956946"/>
          </a:xfrm>
          <a:prstGeom prst="rect">
            <a:avLst/>
          </a:prstGeom>
        </p:spPr>
        <p:txBody>
          <a:bodyPr wrap="square" lIns="0" tIns="0" rIns="0" bIns="0" rtlCol="0" anchor="t">
            <a:spAutoFit/>
          </a:bodyPr>
          <a:lstStyle/>
          <a:p>
            <a:pPr>
              <a:lnSpc>
                <a:spcPts val="5150"/>
              </a:lnSpc>
            </a:pPr>
            <a:r>
              <a:rPr lang="en-US" sz="3200" b="1" dirty="0">
                <a:solidFill>
                  <a:srgbClr val="60AA82"/>
                </a:solidFill>
                <a:latin typeface="Agrandir Bold"/>
                <a:ea typeface="Agrandir Bold"/>
                <a:cs typeface="Agrandir Bold"/>
              </a:rPr>
              <a:t>DB design and Categories</a:t>
            </a:r>
          </a:p>
        </p:txBody>
      </p:sp>
      <p:sp>
        <p:nvSpPr>
          <p:cNvPr id="6" name="TextBox 6"/>
          <p:cNvSpPr txBox="1"/>
          <p:nvPr/>
        </p:nvSpPr>
        <p:spPr>
          <a:xfrm>
            <a:off x="6607201" y="5473640"/>
            <a:ext cx="2197323" cy="1956946"/>
          </a:xfrm>
          <a:prstGeom prst="rect">
            <a:avLst/>
          </a:prstGeom>
        </p:spPr>
        <p:txBody>
          <a:bodyPr lIns="0" tIns="0" rIns="0" bIns="0" rtlCol="0" anchor="t">
            <a:spAutoFit/>
          </a:bodyPr>
          <a:lstStyle/>
          <a:p>
            <a:pPr>
              <a:lnSpc>
                <a:spcPts val="5150"/>
              </a:lnSpc>
            </a:pPr>
            <a:r>
              <a:rPr lang="en-US" sz="3200" b="1" dirty="0">
                <a:solidFill>
                  <a:srgbClr val="60AA82"/>
                </a:solidFill>
                <a:latin typeface="Agrandir Bold"/>
                <a:ea typeface="Agrandir Bold"/>
                <a:cs typeface="Agrandir Bold"/>
              </a:rPr>
              <a:t>CRUD </a:t>
            </a:r>
          </a:p>
          <a:p>
            <a:pPr>
              <a:lnSpc>
                <a:spcPts val="5150"/>
              </a:lnSpc>
            </a:pPr>
            <a:r>
              <a:rPr lang="en-US" sz="3200" b="1" dirty="0">
                <a:solidFill>
                  <a:srgbClr val="60AA82"/>
                </a:solidFill>
                <a:latin typeface="Agrandir Bold"/>
                <a:ea typeface="Agrandir Bold"/>
                <a:cs typeface="Agrandir Bold"/>
              </a:rPr>
              <a:t>and Expenses</a:t>
            </a:r>
          </a:p>
        </p:txBody>
      </p:sp>
      <p:grpSp>
        <p:nvGrpSpPr>
          <p:cNvPr id="7" name="Group 7"/>
          <p:cNvGrpSpPr/>
          <p:nvPr/>
        </p:nvGrpSpPr>
        <p:grpSpPr>
          <a:xfrm>
            <a:off x="7275686" y="4731370"/>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prstDash val="solid"/>
              <a:miter/>
            </a:ln>
          </p:spPr>
          <p:txBody>
            <a:bodyPr/>
            <a:lstStyle/>
            <a:p>
              <a:endParaRPr lang="en-US"/>
            </a:p>
          </p:txBody>
        </p:sp>
        <p:sp>
          <p:nvSpPr>
            <p:cNvPr id="9" name="TextBox 9"/>
            <p:cNvSpPr txBox="1"/>
            <p:nvPr/>
          </p:nvSpPr>
          <p:spPr>
            <a:xfrm>
              <a:off x="127000" y="165100"/>
              <a:ext cx="558800" cy="520700"/>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0" name="Group 10"/>
          <p:cNvGrpSpPr/>
          <p:nvPr/>
        </p:nvGrpSpPr>
        <p:grpSpPr>
          <a:xfrm>
            <a:off x="4299641" y="4745151"/>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p:spPr>
          <p:txBody>
            <a:bodyPr/>
            <a:lstStyle/>
            <a:p>
              <a:endParaRPr lang="en-US"/>
            </a:p>
          </p:txBody>
        </p:sp>
        <p:sp>
          <p:nvSpPr>
            <p:cNvPr id="12" name="TextBox 12"/>
            <p:cNvSpPr txBox="1"/>
            <p:nvPr/>
          </p:nvSpPr>
          <p:spPr>
            <a:xfrm>
              <a:off x="127000" y="165100"/>
              <a:ext cx="558800" cy="520700"/>
            </a:xfrm>
            <a:prstGeom prst="rect">
              <a:avLst/>
            </a:prstGeom>
          </p:spPr>
          <p:txBody>
            <a:bodyPr lIns="50800" tIns="50800" rIns="50800" bIns="50800" rtlCol="0" anchor="ctr"/>
            <a:lstStyle/>
            <a:p>
              <a:pPr algn="ctr">
                <a:lnSpc>
                  <a:spcPts val="2266"/>
                </a:lnSpc>
              </a:pPr>
              <a:endParaRPr/>
            </a:p>
          </p:txBody>
        </p:sp>
      </p:grpSp>
      <p:sp>
        <p:nvSpPr>
          <p:cNvPr id="13" name="TextBox 13"/>
          <p:cNvSpPr txBox="1"/>
          <p:nvPr/>
        </p:nvSpPr>
        <p:spPr>
          <a:xfrm>
            <a:off x="3106990" y="3462909"/>
            <a:ext cx="3257484" cy="858633"/>
          </a:xfrm>
          <a:prstGeom prst="rect">
            <a:avLst/>
          </a:prstGeom>
        </p:spPr>
        <p:txBody>
          <a:bodyPr lIns="0" tIns="0" rIns="0" bIns="0" rtlCol="0" anchor="t">
            <a:spAutoFit/>
          </a:bodyPr>
          <a:lstStyle/>
          <a:p>
            <a:pPr>
              <a:lnSpc>
                <a:spcPts val="2340"/>
              </a:lnSpc>
            </a:pPr>
            <a:r>
              <a:rPr lang="en-US" sz="1500" b="1" dirty="0">
                <a:solidFill>
                  <a:srgbClr val="000000"/>
                </a:solidFill>
                <a:latin typeface="Montserrat Medium"/>
                <a:ea typeface="Montserrat Medium"/>
                <a:cs typeface="Montserrat Medium"/>
              </a:rPr>
              <a:t>Owen will cover the database design and user story in regards to categories</a:t>
            </a:r>
          </a:p>
        </p:txBody>
      </p:sp>
      <p:sp>
        <p:nvSpPr>
          <p:cNvPr id="14" name="TextBox 14"/>
          <p:cNvSpPr txBox="1"/>
          <p:nvPr/>
        </p:nvSpPr>
        <p:spPr>
          <a:xfrm>
            <a:off x="5989815" y="7485409"/>
            <a:ext cx="3257484" cy="858633"/>
          </a:xfrm>
          <a:prstGeom prst="rect">
            <a:avLst/>
          </a:prstGeom>
        </p:spPr>
        <p:txBody>
          <a:bodyPr lIns="0" tIns="0" rIns="0" bIns="0" rtlCol="0" anchor="t">
            <a:spAutoFit/>
          </a:bodyPr>
          <a:lstStyle/>
          <a:p>
            <a:pPr>
              <a:lnSpc>
                <a:spcPts val="2340"/>
              </a:lnSpc>
            </a:pPr>
            <a:r>
              <a:rPr lang="en-US" sz="1500" b="1" dirty="0">
                <a:solidFill>
                  <a:srgbClr val="000000"/>
                </a:solidFill>
                <a:latin typeface="Montserrat Medium"/>
                <a:ea typeface="Montserrat Medium"/>
                <a:cs typeface="Montserrat Medium"/>
              </a:rPr>
              <a:t>Daniel will cover the CRUD and user story in regards to expense implementation</a:t>
            </a:r>
          </a:p>
        </p:txBody>
      </p:sp>
      <p:sp>
        <p:nvSpPr>
          <p:cNvPr id="15" name="TextBox 15"/>
          <p:cNvSpPr txBox="1"/>
          <p:nvPr/>
        </p:nvSpPr>
        <p:spPr>
          <a:xfrm>
            <a:off x="9529349" y="5330203"/>
            <a:ext cx="2197323" cy="623248"/>
          </a:xfrm>
          <a:prstGeom prst="rect">
            <a:avLst/>
          </a:prstGeom>
        </p:spPr>
        <p:txBody>
          <a:bodyPr lIns="0" tIns="0" rIns="0" bIns="0" rtlCol="0" anchor="t">
            <a:spAutoFit/>
          </a:bodyPr>
          <a:lstStyle/>
          <a:p>
            <a:pPr>
              <a:lnSpc>
                <a:spcPts val="5150"/>
              </a:lnSpc>
            </a:pPr>
            <a:r>
              <a:rPr lang="en-US" sz="3200" b="1" dirty="0">
                <a:solidFill>
                  <a:srgbClr val="60AA82"/>
                </a:solidFill>
                <a:latin typeface="Agrandir Bold"/>
                <a:ea typeface="Agrandir Bold"/>
                <a:cs typeface="Agrandir Bold"/>
              </a:rPr>
              <a:t>UI / UX</a:t>
            </a:r>
          </a:p>
        </p:txBody>
      </p:sp>
      <p:grpSp>
        <p:nvGrpSpPr>
          <p:cNvPr id="16" name="Group 16"/>
          <p:cNvGrpSpPr/>
          <p:nvPr/>
        </p:nvGrpSpPr>
        <p:grpSpPr>
          <a:xfrm>
            <a:off x="9906000" y="4712072"/>
            <a:ext cx="502056" cy="50205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prstDash val="solid"/>
              <a:miter/>
            </a:ln>
          </p:spPr>
          <p:txBody>
            <a:bodyPr/>
            <a:lstStyle/>
            <a:p>
              <a:endParaRPr lang="en-US"/>
            </a:p>
          </p:txBody>
        </p:sp>
        <p:sp>
          <p:nvSpPr>
            <p:cNvPr id="18" name="TextBox 18"/>
            <p:cNvSpPr txBox="1"/>
            <p:nvPr/>
          </p:nvSpPr>
          <p:spPr>
            <a:xfrm>
              <a:off x="127000" y="165100"/>
              <a:ext cx="558800" cy="520700"/>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9" name="TextBox 19"/>
          <p:cNvSpPr txBox="1"/>
          <p:nvPr/>
        </p:nvSpPr>
        <p:spPr>
          <a:xfrm>
            <a:off x="8993495" y="3545603"/>
            <a:ext cx="3269029" cy="858633"/>
          </a:xfrm>
          <a:prstGeom prst="rect">
            <a:avLst/>
          </a:prstGeom>
        </p:spPr>
        <p:txBody>
          <a:bodyPr wrap="square" lIns="0" tIns="0" rIns="0" bIns="0" rtlCol="0" anchor="t">
            <a:spAutoFit/>
          </a:bodyPr>
          <a:lstStyle/>
          <a:p>
            <a:pPr>
              <a:lnSpc>
                <a:spcPts val="2340"/>
              </a:lnSpc>
            </a:pPr>
            <a:r>
              <a:rPr lang="en-US" sz="1500" b="1" dirty="0" err="1">
                <a:solidFill>
                  <a:srgbClr val="000000"/>
                </a:solidFill>
                <a:latin typeface="Montserrat Medium"/>
                <a:ea typeface="Montserrat Medium"/>
                <a:cs typeface="Montserrat Medium"/>
              </a:rPr>
              <a:t>Abhik</a:t>
            </a:r>
            <a:r>
              <a:rPr lang="en-US" sz="1500" b="1" dirty="0">
                <a:solidFill>
                  <a:srgbClr val="000000"/>
                </a:solidFill>
                <a:latin typeface="Montserrat Medium"/>
                <a:ea typeface="Montserrat Medium"/>
                <a:cs typeface="Montserrat Medium"/>
              </a:rPr>
              <a:t> will cover his implementation of the UI design according to user stories</a:t>
            </a:r>
          </a:p>
        </p:txBody>
      </p:sp>
      <p:sp>
        <p:nvSpPr>
          <p:cNvPr id="20" name="TextBox 20"/>
          <p:cNvSpPr txBox="1"/>
          <p:nvPr/>
        </p:nvSpPr>
        <p:spPr>
          <a:xfrm>
            <a:off x="11680800" y="5376320"/>
            <a:ext cx="2197323" cy="623248"/>
          </a:xfrm>
          <a:prstGeom prst="rect">
            <a:avLst/>
          </a:prstGeom>
        </p:spPr>
        <p:txBody>
          <a:bodyPr lIns="0" tIns="0" rIns="0" bIns="0" rtlCol="0" anchor="t">
            <a:spAutoFit/>
          </a:bodyPr>
          <a:lstStyle/>
          <a:p>
            <a:pPr>
              <a:lnSpc>
                <a:spcPts val="5150"/>
              </a:lnSpc>
            </a:pPr>
            <a:r>
              <a:rPr lang="en-US" sz="3200" b="1" dirty="0">
                <a:solidFill>
                  <a:srgbClr val="60AA82"/>
                </a:solidFill>
                <a:latin typeface="Agrandir Bold"/>
                <a:ea typeface="Agrandir Bold"/>
                <a:cs typeface="Agrandir Bold"/>
              </a:rPr>
              <a:t>Front End</a:t>
            </a:r>
          </a:p>
        </p:txBody>
      </p:sp>
      <p:grpSp>
        <p:nvGrpSpPr>
          <p:cNvPr id="21" name="Group 21"/>
          <p:cNvGrpSpPr/>
          <p:nvPr/>
        </p:nvGrpSpPr>
        <p:grpSpPr>
          <a:xfrm>
            <a:off x="12277405" y="4757983"/>
            <a:ext cx="502056" cy="50205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prstDash val="solid"/>
              <a:miter/>
            </a:ln>
          </p:spPr>
          <p:txBody>
            <a:bodyPr/>
            <a:lstStyle/>
            <a:p>
              <a:endParaRPr lang="en-US"/>
            </a:p>
          </p:txBody>
        </p:sp>
        <p:sp>
          <p:nvSpPr>
            <p:cNvPr id="23" name="TextBox 23"/>
            <p:cNvSpPr txBox="1"/>
            <p:nvPr/>
          </p:nvSpPr>
          <p:spPr>
            <a:xfrm>
              <a:off x="127000" y="165100"/>
              <a:ext cx="558800" cy="520700"/>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24" name="TextBox 24"/>
          <p:cNvSpPr txBox="1"/>
          <p:nvPr/>
        </p:nvSpPr>
        <p:spPr>
          <a:xfrm>
            <a:off x="11219658" y="7425161"/>
            <a:ext cx="3257484" cy="858633"/>
          </a:xfrm>
          <a:prstGeom prst="rect">
            <a:avLst/>
          </a:prstGeom>
        </p:spPr>
        <p:txBody>
          <a:bodyPr lIns="0" tIns="0" rIns="0" bIns="0" rtlCol="0" anchor="t">
            <a:spAutoFit/>
          </a:bodyPr>
          <a:lstStyle/>
          <a:p>
            <a:pPr>
              <a:lnSpc>
                <a:spcPts val="2340"/>
              </a:lnSpc>
            </a:pPr>
            <a:r>
              <a:rPr lang="en-US" sz="1500" b="1" dirty="0" err="1">
                <a:solidFill>
                  <a:srgbClr val="000000"/>
                </a:solidFill>
                <a:latin typeface="Montserrat Medium"/>
                <a:ea typeface="Montserrat Medium"/>
                <a:cs typeface="Montserrat Medium"/>
              </a:rPr>
              <a:t>Devkumar</a:t>
            </a:r>
            <a:r>
              <a:rPr lang="en-US" sz="1500" b="1" dirty="0">
                <a:solidFill>
                  <a:srgbClr val="000000"/>
                </a:solidFill>
                <a:latin typeface="Montserrat Medium"/>
                <a:ea typeface="Montserrat Medium"/>
                <a:cs typeface="Montserrat Medium"/>
              </a:rPr>
              <a:t> will cover the HTML and CSS that built the front end for the project</a:t>
            </a:r>
          </a:p>
        </p:txBody>
      </p:sp>
      <p:sp>
        <p:nvSpPr>
          <p:cNvPr id="25" name="Freeform 25"/>
          <p:cNvSpPr/>
          <p:nvPr/>
        </p:nvSpPr>
        <p:spPr>
          <a:xfrm>
            <a:off x="2313073" y="-1659845"/>
            <a:ext cx="2975403" cy="3123761"/>
          </a:xfrm>
          <a:custGeom>
            <a:avLst/>
            <a:gdLst/>
            <a:ahLst/>
            <a:cxnLst/>
            <a:rect l="l" t="t" r="r" b="b"/>
            <a:pathLst>
              <a:path w="2975403" h="3123761">
                <a:moveTo>
                  <a:pt x="0" y="0"/>
                </a:moveTo>
                <a:lnTo>
                  <a:pt x="2975403" y="0"/>
                </a:lnTo>
                <a:lnTo>
                  <a:pt x="2975403" y="3123761"/>
                </a:lnTo>
                <a:lnTo>
                  <a:pt x="0" y="31237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6" name="Freeform 26"/>
          <p:cNvSpPr/>
          <p:nvPr/>
        </p:nvSpPr>
        <p:spPr>
          <a:xfrm>
            <a:off x="-1791584" y="7790604"/>
            <a:ext cx="3427404" cy="3031072"/>
          </a:xfrm>
          <a:custGeom>
            <a:avLst/>
            <a:gdLst/>
            <a:ahLst/>
            <a:cxnLst/>
            <a:rect l="l" t="t" r="r" b="b"/>
            <a:pathLst>
              <a:path w="3427404" h="3031072">
                <a:moveTo>
                  <a:pt x="0" y="0"/>
                </a:moveTo>
                <a:lnTo>
                  <a:pt x="3427404" y="0"/>
                </a:lnTo>
                <a:lnTo>
                  <a:pt x="3427404" y="3031072"/>
                </a:lnTo>
                <a:lnTo>
                  <a:pt x="0" y="30310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7" name="Freeform 27"/>
          <p:cNvSpPr/>
          <p:nvPr/>
        </p:nvSpPr>
        <p:spPr>
          <a:xfrm>
            <a:off x="16858779" y="7790604"/>
            <a:ext cx="2163234" cy="3572134"/>
          </a:xfrm>
          <a:custGeom>
            <a:avLst/>
            <a:gdLst/>
            <a:ahLst/>
            <a:cxnLst/>
            <a:rect l="l" t="t" r="r" b="b"/>
            <a:pathLst>
              <a:path w="2163234" h="3572134">
                <a:moveTo>
                  <a:pt x="0" y="0"/>
                </a:moveTo>
                <a:lnTo>
                  <a:pt x="2163234" y="0"/>
                </a:lnTo>
                <a:lnTo>
                  <a:pt x="2163234" y="3572135"/>
                </a:lnTo>
                <a:lnTo>
                  <a:pt x="0" y="35721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8" name="Freeform 28"/>
          <p:cNvSpPr/>
          <p:nvPr/>
        </p:nvSpPr>
        <p:spPr>
          <a:xfrm>
            <a:off x="-749865" y="-587294"/>
            <a:ext cx="2636713" cy="3573727"/>
          </a:xfrm>
          <a:custGeom>
            <a:avLst/>
            <a:gdLst/>
            <a:ahLst/>
            <a:cxnLst/>
            <a:rect l="l" t="t" r="r" b="b"/>
            <a:pathLst>
              <a:path w="2636713" h="3573727">
                <a:moveTo>
                  <a:pt x="0" y="0"/>
                </a:moveTo>
                <a:lnTo>
                  <a:pt x="2636713" y="0"/>
                </a:lnTo>
                <a:lnTo>
                  <a:pt x="2636713" y="3573727"/>
                </a:lnTo>
                <a:lnTo>
                  <a:pt x="0" y="35737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9" name="Freeform 29"/>
          <p:cNvSpPr/>
          <p:nvPr/>
        </p:nvSpPr>
        <p:spPr>
          <a:xfrm>
            <a:off x="16425218" y="606167"/>
            <a:ext cx="3030355" cy="2380266"/>
          </a:xfrm>
          <a:custGeom>
            <a:avLst/>
            <a:gdLst/>
            <a:ahLst/>
            <a:cxnLst/>
            <a:rect l="l" t="t" r="r" b="b"/>
            <a:pathLst>
              <a:path w="3030355" h="2380266">
                <a:moveTo>
                  <a:pt x="0" y="0"/>
                </a:moveTo>
                <a:lnTo>
                  <a:pt x="3030355" y="0"/>
                </a:lnTo>
                <a:lnTo>
                  <a:pt x="3030355" y="2380266"/>
                </a:lnTo>
                <a:lnTo>
                  <a:pt x="0" y="238026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30" name="Group 21">
            <a:extLst>
              <a:ext uri="{FF2B5EF4-FFF2-40B4-BE49-F238E27FC236}">
                <a16:creationId xmlns:a16="http://schemas.microsoft.com/office/drawing/2014/main" id="{ED8B3D5B-22D8-B6DD-4029-126A61286F12}"/>
              </a:ext>
            </a:extLst>
          </p:cNvPr>
          <p:cNvGrpSpPr/>
          <p:nvPr/>
        </p:nvGrpSpPr>
        <p:grpSpPr>
          <a:xfrm>
            <a:off x="15374068" y="4741163"/>
            <a:ext cx="502056" cy="440430"/>
            <a:chOff x="0" y="0"/>
            <a:chExt cx="812800" cy="812800"/>
          </a:xfrm>
        </p:grpSpPr>
        <p:sp>
          <p:nvSpPr>
            <p:cNvPr id="31" name="Freeform 22">
              <a:extLst>
                <a:ext uri="{FF2B5EF4-FFF2-40B4-BE49-F238E27FC236}">
                  <a16:creationId xmlns:a16="http://schemas.microsoft.com/office/drawing/2014/main" id="{F3177C34-D2A9-6822-7762-D60288ED1A7A}"/>
                </a:ext>
              </a:extLst>
            </p:cNvPr>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prstDash val="solid"/>
              <a:miter/>
            </a:ln>
          </p:spPr>
          <p:txBody>
            <a:bodyPr/>
            <a:lstStyle/>
            <a:p>
              <a:endParaRPr lang="en-US"/>
            </a:p>
          </p:txBody>
        </p:sp>
        <p:sp>
          <p:nvSpPr>
            <p:cNvPr id="32" name="TextBox 23">
              <a:extLst>
                <a:ext uri="{FF2B5EF4-FFF2-40B4-BE49-F238E27FC236}">
                  <a16:creationId xmlns:a16="http://schemas.microsoft.com/office/drawing/2014/main" id="{64872974-4F9E-A335-46D3-08944194E8C1}"/>
                </a:ext>
              </a:extLst>
            </p:cNvPr>
            <p:cNvSpPr txBox="1"/>
            <p:nvPr/>
          </p:nvSpPr>
          <p:spPr>
            <a:xfrm>
              <a:off x="127000" y="165100"/>
              <a:ext cx="558800" cy="520700"/>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34" name="TextBox 20">
            <a:extLst>
              <a:ext uri="{FF2B5EF4-FFF2-40B4-BE49-F238E27FC236}">
                <a16:creationId xmlns:a16="http://schemas.microsoft.com/office/drawing/2014/main" id="{377CEEFD-D37F-DCA5-E76D-E18CC69B8DEF}"/>
              </a:ext>
            </a:extLst>
          </p:cNvPr>
          <p:cNvSpPr txBox="1"/>
          <p:nvPr/>
        </p:nvSpPr>
        <p:spPr>
          <a:xfrm>
            <a:off x="14839302" y="5374387"/>
            <a:ext cx="2197323" cy="1956946"/>
          </a:xfrm>
          <a:prstGeom prst="rect">
            <a:avLst/>
          </a:prstGeom>
        </p:spPr>
        <p:txBody>
          <a:bodyPr lIns="0" tIns="0" rIns="0" bIns="0" rtlCol="0" anchor="t">
            <a:spAutoFit/>
          </a:bodyPr>
          <a:lstStyle/>
          <a:p>
            <a:pPr>
              <a:lnSpc>
                <a:spcPts val="5150"/>
              </a:lnSpc>
            </a:pPr>
            <a:r>
              <a:rPr lang="en-US" sz="3200" b="1" dirty="0">
                <a:solidFill>
                  <a:srgbClr val="60AA82"/>
                </a:solidFill>
                <a:latin typeface="Agrandir Bold"/>
                <a:ea typeface="Agrandir Bold"/>
                <a:cs typeface="Agrandir Bold"/>
              </a:rPr>
              <a:t>Test Plan</a:t>
            </a:r>
          </a:p>
          <a:p>
            <a:pPr>
              <a:lnSpc>
                <a:spcPts val="5150"/>
              </a:lnSpc>
            </a:pPr>
            <a:r>
              <a:rPr lang="en-US" sz="3200" b="1" dirty="0">
                <a:solidFill>
                  <a:srgbClr val="60AA82"/>
                </a:solidFill>
                <a:latin typeface="Agrandir Bold"/>
                <a:ea typeface="Agrandir Bold"/>
                <a:cs typeface="Agrandir Bold"/>
              </a:rPr>
              <a:t>And Conclusion</a:t>
            </a:r>
          </a:p>
        </p:txBody>
      </p:sp>
      <p:sp>
        <p:nvSpPr>
          <p:cNvPr id="35" name="TextBox 24">
            <a:extLst>
              <a:ext uri="{FF2B5EF4-FFF2-40B4-BE49-F238E27FC236}">
                <a16:creationId xmlns:a16="http://schemas.microsoft.com/office/drawing/2014/main" id="{3E08179E-DD2E-894B-A9BC-B58BF8FE37B3}"/>
              </a:ext>
            </a:extLst>
          </p:cNvPr>
          <p:cNvSpPr txBox="1"/>
          <p:nvPr/>
        </p:nvSpPr>
        <p:spPr>
          <a:xfrm>
            <a:off x="14190892" y="3484242"/>
            <a:ext cx="3257484" cy="858633"/>
          </a:xfrm>
          <a:prstGeom prst="rect">
            <a:avLst/>
          </a:prstGeom>
        </p:spPr>
        <p:txBody>
          <a:bodyPr lIns="0" tIns="0" rIns="0" bIns="0" rtlCol="0" anchor="t">
            <a:spAutoFit/>
          </a:bodyPr>
          <a:lstStyle/>
          <a:p>
            <a:pPr>
              <a:lnSpc>
                <a:spcPts val="2340"/>
              </a:lnSpc>
            </a:pPr>
            <a:r>
              <a:rPr lang="en-US" sz="1500" b="1" dirty="0" err="1">
                <a:solidFill>
                  <a:srgbClr val="000000"/>
                </a:solidFill>
                <a:latin typeface="Montserrat Medium"/>
                <a:ea typeface="Montserrat Medium"/>
                <a:cs typeface="Montserrat Medium"/>
              </a:rPr>
              <a:t>Abhik</a:t>
            </a:r>
            <a:r>
              <a:rPr lang="en-US" sz="1500" b="1" dirty="0">
                <a:solidFill>
                  <a:srgbClr val="000000"/>
                </a:solidFill>
                <a:latin typeface="Montserrat Medium"/>
                <a:ea typeface="Montserrat Medium"/>
                <a:cs typeface="Montserrat Medium"/>
              </a:rPr>
              <a:t> and </a:t>
            </a:r>
            <a:r>
              <a:rPr lang="en-US" sz="1500" b="1" dirty="0" err="1">
                <a:solidFill>
                  <a:srgbClr val="000000"/>
                </a:solidFill>
                <a:latin typeface="Montserrat Medium"/>
                <a:ea typeface="Montserrat Medium"/>
                <a:cs typeface="Montserrat Medium"/>
              </a:rPr>
              <a:t>Devkumar</a:t>
            </a:r>
            <a:r>
              <a:rPr lang="en-US" sz="1500" b="1" dirty="0">
                <a:solidFill>
                  <a:srgbClr val="000000"/>
                </a:solidFill>
                <a:latin typeface="Montserrat Medium"/>
                <a:ea typeface="Montserrat Medium"/>
                <a:cs typeface="Montserrat Medium"/>
              </a:rPr>
              <a:t> to cover their testing. Then conclusion of the presentation.</a:t>
            </a:r>
          </a:p>
        </p:txBody>
      </p:sp>
      <p:grpSp>
        <p:nvGrpSpPr>
          <p:cNvPr id="36" name="Group 10">
            <a:extLst>
              <a:ext uri="{FF2B5EF4-FFF2-40B4-BE49-F238E27FC236}">
                <a16:creationId xmlns:a16="http://schemas.microsoft.com/office/drawing/2014/main" id="{47654D1A-8A51-542E-B49D-82EB43CA97B5}"/>
              </a:ext>
            </a:extLst>
          </p:cNvPr>
          <p:cNvGrpSpPr/>
          <p:nvPr/>
        </p:nvGrpSpPr>
        <p:grpSpPr>
          <a:xfrm>
            <a:off x="1132356" y="4741163"/>
            <a:ext cx="502056" cy="502056"/>
            <a:chOff x="0" y="0"/>
            <a:chExt cx="812800" cy="812800"/>
          </a:xfrm>
        </p:grpSpPr>
        <p:sp>
          <p:nvSpPr>
            <p:cNvPr id="37" name="Freeform 11">
              <a:extLst>
                <a:ext uri="{FF2B5EF4-FFF2-40B4-BE49-F238E27FC236}">
                  <a16:creationId xmlns:a16="http://schemas.microsoft.com/office/drawing/2014/main" id="{093790EE-6403-070F-9C5D-445B545E20D0}"/>
                </a:ext>
              </a:extLst>
            </p:cNvPr>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p:spPr>
          <p:txBody>
            <a:bodyPr/>
            <a:lstStyle/>
            <a:p>
              <a:endParaRPr lang="en-US"/>
            </a:p>
          </p:txBody>
        </p:sp>
        <p:sp>
          <p:nvSpPr>
            <p:cNvPr id="38" name="TextBox 12">
              <a:extLst>
                <a:ext uri="{FF2B5EF4-FFF2-40B4-BE49-F238E27FC236}">
                  <a16:creationId xmlns:a16="http://schemas.microsoft.com/office/drawing/2014/main" id="{596E1114-2773-FA51-3BF8-C8F44509EE21}"/>
                </a:ext>
              </a:extLst>
            </p:cNvPr>
            <p:cNvSpPr txBox="1"/>
            <p:nvPr/>
          </p:nvSpPr>
          <p:spPr>
            <a:xfrm>
              <a:off x="127000" y="165100"/>
              <a:ext cx="558800" cy="520700"/>
            </a:xfrm>
            <a:prstGeom prst="rect">
              <a:avLst/>
            </a:prstGeom>
          </p:spPr>
          <p:txBody>
            <a:bodyPr lIns="50800" tIns="50800" rIns="50800" bIns="50800" rtlCol="0" anchor="ctr"/>
            <a:lstStyle/>
            <a:p>
              <a:pPr algn="ctr">
                <a:lnSpc>
                  <a:spcPts val="2266"/>
                </a:lnSpc>
              </a:pPr>
              <a:endParaRPr/>
            </a:p>
          </p:txBody>
        </p:sp>
      </p:grpSp>
      <p:sp>
        <p:nvSpPr>
          <p:cNvPr id="39" name="TextBox 5">
            <a:extLst>
              <a:ext uri="{FF2B5EF4-FFF2-40B4-BE49-F238E27FC236}">
                <a16:creationId xmlns:a16="http://schemas.microsoft.com/office/drawing/2014/main" id="{AB2D8824-2B04-46C5-A1BF-641DB55819EF}"/>
              </a:ext>
            </a:extLst>
          </p:cNvPr>
          <p:cNvSpPr txBox="1"/>
          <p:nvPr/>
        </p:nvSpPr>
        <p:spPr>
          <a:xfrm>
            <a:off x="577227" y="5450778"/>
            <a:ext cx="2493791" cy="1290097"/>
          </a:xfrm>
          <a:prstGeom prst="rect">
            <a:avLst/>
          </a:prstGeom>
        </p:spPr>
        <p:txBody>
          <a:bodyPr wrap="square" lIns="0" tIns="0" rIns="0" bIns="0" rtlCol="0" anchor="t">
            <a:spAutoFit/>
          </a:bodyPr>
          <a:lstStyle/>
          <a:p>
            <a:pPr>
              <a:lnSpc>
                <a:spcPts val="5150"/>
              </a:lnSpc>
            </a:pPr>
            <a:r>
              <a:rPr lang="en-US" sz="3200" b="1" dirty="0">
                <a:solidFill>
                  <a:srgbClr val="60AA82"/>
                </a:solidFill>
                <a:latin typeface="Agrandir Bold"/>
                <a:ea typeface="Agrandir Bold"/>
                <a:cs typeface="Agrandir Bold"/>
              </a:rPr>
              <a:t>Software Stack</a:t>
            </a:r>
          </a:p>
        </p:txBody>
      </p:sp>
      <p:sp>
        <p:nvSpPr>
          <p:cNvPr id="40" name="TextBox 13">
            <a:extLst>
              <a:ext uri="{FF2B5EF4-FFF2-40B4-BE49-F238E27FC236}">
                <a16:creationId xmlns:a16="http://schemas.microsoft.com/office/drawing/2014/main" id="{6D5C1869-7D7F-8AC3-18E5-288BC830CAC6}"/>
              </a:ext>
            </a:extLst>
          </p:cNvPr>
          <p:cNvSpPr txBox="1"/>
          <p:nvPr/>
        </p:nvSpPr>
        <p:spPr>
          <a:xfrm>
            <a:off x="512309" y="7076034"/>
            <a:ext cx="2493791" cy="858633"/>
          </a:xfrm>
          <a:prstGeom prst="rect">
            <a:avLst/>
          </a:prstGeom>
        </p:spPr>
        <p:txBody>
          <a:bodyPr wrap="square" lIns="0" tIns="0" rIns="0" bIns="0" rtlCol="0" anchor="t">
            <a:spAutoFit/>
          </a:bodyPr>
          <a:lstStyle/>
          <a:p>
            <a:pPr>
              <a:lnSpc>
                <a:spcPts val="2340"/>
              </a:lnSpc>
            </a:pPr>
            <a:r>
              <a:rPr lang="en-US" sz="1500" b="1" dirty="0">
                <a:solidFill>
                  <a:srgbClr val="000000"/>
                </a:solidFill>
                <a:latin typeface="Montserrat Medium"/>
                <a:ea typeface="Montserrat Medium"/>
                <a:cs typeface="Montserrat Medium"/>
              </a:rPr>
              <a:t>We will cover the technology tools selected for this project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US"/>
          </a:p>
        </p:txBody>
      </p:sp>
      <p:sp>
        <p:nvSpPr>
          <p:cNvPr id="3" name="TextBox 3"/>
          <p:cNvSpPr txBox="1"/>
          <p:nvPr/>
        </p:nvSpPr>
        <p:spPr>
          <a:xfrm>
            <a:off x="1042853" y="747599"/>
            <a:ext cx="16159162" cy="820738"/>
          </a:xfrm>
          <a:prstGeom prst="rect">
            <a:avLst/>
          </a:prstGeom>
        </p:spPr>
        <p:txBody>
          <a:bodyPr lIns="0" tIns="0" rIns="0" bIns="0" rtlCol="0" anchor="t">
            <a:spAutoFit/>
          </a:bodyPr>
          <a:lstStyle/>
          <a:p>
            <a:pPr algn="ctr">
              <a:lnSpc>
                <a:spcPts val="6372"/>
              </a:lnSpc>
            </a:pPr>
            <a:r>
              <a:rPr lang="en-US" sz="5900" b="1" spc="-312" dirty="0">
                <a:solidFill>
                  <a:srgbClr val="000000"/>
                </a:solidFill>
                <a:latin typeface="Agrandir Medium"/>
                <a:ea typeface="Agrandir Medium"/>
                <a:cs typeface="Agrandir Medium"/>
              </a:rPr>
              <a:t>Tech Stack</a:t>
            </a:r>
          </a:p>
        </p:txBody>
      </p:sp>
      <p:grpSp>
        <p:nvGrpSpPr>
          <p:cNvPr id="4" name="Group 4"/>
          <p:cNvGrpSpPr/>
          <p:nvPr/>
        </p:nvGrpSpPr>
        <p:grpSpPr>
          <a:xfrm>
            <a:off x="1100138" y="2716984"/>
            <a:ext cx="7920266" cy="2991887"/>
            <a:chOff x="0" y="0"/>
            <a:chExt cx="2263664" cy="855101"/>
          </a:xfrm>
        </p:grpSpPr>
        <p:sp>
          <p:nvSpPr>
            <p:cNvPr id="5" name="Freeform 5"/>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AADBC0"/>
            </a:solidFill>
            <a:ln w="19050" cap="rnd">
              <a:solidFill>
                <a:srgbClr val="3A3937"/>
              </a:solidFill>
              <a:prstDash val="solid"/>
              <a:round/>
            </a:ln>
          </p:spPr>
          <p:txBody>
            <a:bodyPr/>
            <a:lstStyle/>
            <a:p>
              <a:endParaRPr lang="en-US"/>
            </a:p>
          </p:txBody>
        </p:sp>
        <p:sp>
          <p:nvSpPr>
            <p:cNvPr id="6" name="TextBox 6"/>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grpSp>
        <p:nvGrpSpPr>
          <p:cNvPr id="7" name="Group 7"/>
          <p:cNvGrpSpPr/>
          <p:nvPr/>
        </p:nvGrpSpPr>
        <p:grpSpPr>
          <a:xfrm>
            <a:off x="9255564" y="2733647"/>
            <a:ext cx="7920266" cy="2991887"/>
            <a:chOff x="0" y="0"/>
            <a:chExt cx="2263664" cy="855101"/>
          </a:xfrm>
        </p:grpSpPr>
        <p:sp>
          <p:nvSpPr>
            <p:cNvPr id="8" name="Freeform 8"/>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83C6A2"/>
            </a:solidFill>
            <a:ln w="19050" cap="rnd">
              <a:solidFill>
                <a:srgbClr val="3A3937"/>
              </a:solidFill>
              <a:prstDash val="solid"/>
              <a:round/>
            </a:ln>
          </p:spPr>
          <p:txBody>
            <a:bodyPr/>
            <a:lstStyle/>
            <a:p>
              <a:endParaRPr lang="en-US" dirty="0"/>
            </a:p>
          </p:txBody>
        </p:sp>
        <p:sp>
          <p:nvSpPr>
            <p:cNvPr id="9" name="TextBox 9"/>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grpSp>
        <p:nvGrpSpPr>
          <p:cNvPr id="10" name="Group 10"/>
          <p:cNvGrpSpPr/>
          <p:nvPr/>
        </p:nvGrpSpPr>
        <p:grpSpPr>
          <a:xfrm>
            <a:off x="1100135" y="5944722"/>
            <a:ext cx="7920266" cy="2991887"/>
            <a:chOff x="0" y="0"/>
            <a:chExt cx="2263664" cy="855101"/>
          </a:xfrm>
        </p:grpSpPr>
        <p:sp>
          <p:nvSpPr>
            <p:cNvPr id="11" name="Freeform 11"/>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83C6A2"/>
            </a:solidFill>
            <a:ln w="19050" cap="rnd">
              <a:solidFill>
                <a:srgbClr val="3A3937"/>
              </a:solidFill>
              <a:prstDash val="solid"/>
              <a:round/>
            </a:ln>
          </p:spPr>
          <p:txBody>
            <a:bodyPr/>
            <a:lstStyle/>
            <a:p>
              <a:endParaRPr lang="en-US"/>
            </a:p>
          </p:txBody>
        </p:sp>
        <p:sp>
          <p:nvSpPr>
            <p:cNvPr id="12" name="TextBox 12"/>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grpSp>
        <p:nvGrpSpPr>
          <p:cNvPr id="13" name="Group 13"/>
          <p:cNvGrpSpPr/>
          <p:nvPr/>
        </p:nvGrpSpPr>
        <p:grpSpPr>
          <a:xfrm>
            <a:off x="9267596" y="5829300"/>
            <a:ext cx="7920266" cy="2991887"/>
            <a:chOff x="0" y="0"/>
            <a:chExt cx="2263664" cy="855101"/>
          </a:xfrm>
        </p:grpSpPr>
        <p:sp>
          <p:nvSpPr>
            <p:cNvPr id="14" name="Freeform 14"/>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AADBC0"/>
            </a:solidFill>
            <a:ln w="19050" cap="rnd">
              <a:solidFill>
                <a:srgbClr val="3A3937"/>
              </a:solidFill>
              <a:prstDash val="solid"/>
              <a:round/>
            </a:ln>
          </p:spPr>
          <p:txBody>
            <a:bodyPr/>
            <a:lstStyle/>
            <a:p>
              <a:endParaRPr lang="en-US"/>
            </a:p>
          </p:txBody>
        </p:sp>
        <p:sp>
          <p:nvSpPr>
            <p:cNvPr id="15" name="TextBox 15"/>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sp>
        <p:nvSpPr>
          <p:cNvPr id="16" name="TextBox 16"/>
          <p:cNvSpPr txBox="1"/>
          <p:nvPr/>
        </p:nvSpPr>
        <p:spPr>
          <a:xfrm>
            <a:off x="1724130" y="3998696"/>
            <a:ext cx="6672281" cy="374333"/>
          </a:xfrm>
          <a:prstGeom prst="rect">
            <a:avLst/>
          </a:prstGeom>
        </p:spPr>
        <p:txBody>
          <a:bodyPr lIns="0" tIns="0" rIns="0" bIns="0" rtlCol="0" anchor="t">
            <a:spAutoFit/>
          </a:bodyPr>
          <a:lstStyle/>
          <a:p>
            <a:pPr lvl="0" algn="ctr">
              <a:lnSpc>
                <a:spcPts val="3192"/>
              </a:lnSpc>
              <a:spcBef>
                <a:spcPct val="0"/>
              </a:spcBef>
            </a:pPr>
            <a:endParaRPr lang="en-US" sz="2100" u="none" strike="noStrike" spc="-65" dirty="0">
              <a:solidFill>
                <a:srgbClr val="000000"/>
              </a:solidFill>
              <a:latin typeface="Montserrat"/>
              <a:ea typeface="Montserrat"/>
              <a:cs typeface="Montserrat"/>
            </a:endParaRPr>
          </a:p>
        </p:txBody>
      </p:sp>
      <p:sp>
        <p:nvSpPr>
          <p:cNvPr id="17" name="TextBox 17"/>
          <p:cNvSpPr txBox="1"/>
          <p:nvPr/>
        </p:nvSpPr>
        <p:spPr>
          <a:xfrm>
            <a:off x="1511782" y="3034626"/>
            <a:ext cx="7096975" cy="525785"/>
          </a:xfrm>
          <a:prstGeom prst="rect">
            <a:avLst/>
          </a:prstGeom>
        </p:spPr>
        <p:txBody>
          <a:bodyPr lIns="0" tIns="0" rIns="0" bIns="0" rtlCol="0" anchor="t">
            <a:spAutoFit/>
          </a:bodyPr>
          <a:lstStyle/>
          <a:p>
            <a:pPr algn="ctr">
              <a:lnSpc>
                <a:spcPts val="4066"/>
              </a:lnSpc>
              <a:spcBef>
                <a:spcPct val="0"/>
              </a:spcBef>
            </a:pPr>
            <a:r>
              <a:rPr lang="en-US" sz="3800" b="1" dirty="0">
                <a:solidFill>
                  <a:srgbClr val="000000"/>
                </a:solidFill>
                <a:latin typeface="Agrandir Medium"/>
                <a:ea typeface="Agrandir Medium"/>
                <a:cs typeface="Agrandir Medium"/>
              </a:rPr>
              <a:t>Database = </a:t>
            </a:r>
            <a:r>
              <a:rPr lang="en-US" sz="3800" b="1" dirty="0" err="1">
                <a:solidFill>
                  <a:srgbClr val="000000"/>
                </a:solidFill>
                <a:latin typeface="Agrandir Medium"/>
                <a:ea typeface="Agrandir Medium"/>
                <a:cs typeface="Agrandir Medium"/>
              </a:rPr>
              <a:t>SQlite</a:t>
            </a:r>
          </a:p>
        </p:txBody>
      </p:sp>
      <p:sp>
        <p:nvSpPr>
          <p:cNvPr id="18" name="TextBox 18"/>
          <p:cNvSpPr txBox="1"/>
          <p:nvPr/>
        </p:nvSpPr>
        <p:spPr>
          <a:xfrm>
            <a:off x="9844710" y="3720249"/>
            <a:ext cx="6672281" cy="2015808"/>
          </a:xfrm>
          <a:prstGeom prst="rect">
            <a:avLst/>
          </a:prstGeom>
        </p:spPr>
        <p:txBody>
          <a:bodyPr lIns="0" tIns="0" rIns="0" bIns="0" rtlCol="0" anchor="t">
            <a:spAutoFit/>
          </a:bodyPr>
          <a:lstStyle/>
          <a:p>
            <a:pPr marL="342900" lvl="0" indent="-342900" algn="ctr">
              <a:lnSpc>
                <a:spcPts val="3192"/>
              </a:lnSpc>
              <a:spcBef>
                <a:spcPct val="0"/>
              </a:spcBef>
              <a:buFont typeface="Arial" panose="020B0604020202020204" pitchFamily="34" charset="0"/>
              <a:buChar char="•"/>
            </a:pPr>
            <a:r>
              <a:rPr lang="en-US" sz="2100" u="none" strike="noStrike" spc="-65" dirty="0">
                <a:solidFill>
                  <a:srgbClr val="000000"/>
                </a:solidFill>
                <a:latin typeface="Montserrat"/>
                <a:ea typeface="Montserrat"/>
                <a:cs typeface="Montserrat"/>
                <a:sym typeface="Montserrat"/>
              </a:rPr>
              <a:t>Flask is a web framework that is minimalist in nature.  Easy to prototype and handle get/post requests</a:t>
            </a:r>
          </a:p>
          <a:p>
            <a:pPr marL="342900" lvl="0" indent="-342900" algn="ctr">
              <a:lnSpc>
                <a:spcPts val="3192"/>
              </a:lnSpc>
              <a:spcBef>
                <a:spcPct val="0"/>
              </a:spcBef>
              <a:buFont typeface="Arial" panose="020B0604020202020204" pitchFamily="34" charset="0"/>
              <a:buChar char="•"/>
            </a:pPr>
            <a:r>
              <a:rPr lang="en-US" sz="2100" spc="-65" dirty="0">
                <a:solidFill>
                  <a:srgbClr val="000000"/>
                </a:solidFill>
                <a:latin typeface="Montserrat"/>
                <a:ea typeface="Montserrat"/>
                <a:cs typeface="Montserrat"/>
                <a:sym typeface="Montserrat"/>
              </a:rPr>
              <a:t>Python is easy to write logic to handle CRUD </a:t>
            </a:r>
          </a:p>
          <a:p>
            <a:pPr marL="342900" lvl="0" indent="-342900" algn="ctr">
              <a:lnSpc>
                <a:spcPts val="3192"/>
              </a:lnSpc>
              <a:spcBef>
                <a:spcPct val="0"/>
              </a:spcBef>
              <a:buFont typeface="Arial" panose="020B0604020202020204" pitchFamily="34" charset="0"/>
              <a:buChar char="•"/>
            </a:pPr>
            <a:r>
              <a:rPr lang="en-US" sz="2100" u="none" strike="noStrike" spc="-65" dirty="0">
                <a:solidFill>
                  <a:srgbClr val="000000"/>
                </a:solidFill>
                <a:latin typeface="Montserrat"/>
                <a:ea typeface="Montserrat"/>
                <a:cs typeface="Montserrat"/>
                <a:sym typeface="Montserrat"/>
              </a:rPr>
              <a:t>SQlite3 </a:t>
            </a:r>
            <a:r>
              <a:rPr lang="en-US" sz="2100" spc="-65" dirty="0">
                <a:solidFill>
                  <a:srgbClr val="000000"/>
                </a:solidFill>
                <a:latin typeface="Montserrat"/>
                <a:ea typeface="Montserrat"/>
                <a:cs typeface="Montserrat"/>
                <a:sym typeface="Montserrat"/>
              </a:rPr>
              <a:t>Library to interface with </a:t>
            </a:r>
            <a:r>
              <a:rPr lang="en-US" sz="2100" spc="-65" dirty="0" err="1">
                <a:solidFill>
                  <a:srgbClr val="000000"/>
                </a:solidFill>
                <a:latin typeface="Montserrat"/>
                <a:ea typeface="Montserrat"/>
                <a:cs typeface="Montserrat"/>
                <a:sym typeface="Montserrat"/>
              </a:rPr>
              <a:t>SQlite</a:t>
            </a:r>
            <a:endParaRPr lang="en-US" sz="2100" u="none" strike="noStrike" spc="-65" dirty="0">
              <a:solidFill>
                <a:srgbClr val="000000"/>
              </a:solidFill>
              <a:latin typeface="Montserrat"/>
              <a:ea typeface="Montserrat"/>
              <a:cs typeface="Montserrat"/>
              <a:sym typeface="Montserrat"/>
            </a:endParaRPr>
          </a:p>
        </p:txBody>
      </p:sp>
      <p:sp>
        <p:nvSpPr>
          <p:cNvPr id="19" name="TextBox 19"/>
          <p:cNvSpPr txBox="1"/>
          <p:nvPr/>
        </p:nvSpPr>
        <p:spPr>
          <a:xfrm>
            <a:off x="9679243" y="3038270"/>
            <a:ext cx="7096975" cy="540533"/>
          </a:xfrm>
          <a:prstGeom prst="rect">
            <a:avLst/>
          </a:prstGeom>
        </p:spPr>
        <p:txBody>
          <a:bodyPr lIns="0" tIns="0" rIns="0" bIns="0" rtlCol="0" anchor="t">
            <a:spAutoFit/>
          </a:bodyPr>
          <a:lstStyle/>
          <a:p>
            <a:pPr marL="0" lvl="0" indent="0" algn="ctr">
              <a:lnSpc>
                <a:spcPts val="4066"/>
              </a:lnSpc>
              <a:spcBef>
                <a:spcPct val="0"/>
              </a:spcBef>
            </a:pPr>
            <a:r>
              <a:rPr lang="en-US" sz="3800" b="1" dirty="0">
                <a:solidFill>
                  <a:srgbClr val="000000"/>
                </a:solidFill>
                <a:latin typeface="Agrandir Medium"/>
                <a:ea typeface="Agrandir Medium"/>
                <a:cs typeface="Agrandir Medium"/>
                <a:sym typeface="Agrandir Medium"/>
              </a:rPr>
              <a:t>CRUD = Python and Flask</a:t>
            </a:r>
          </a:p>
        </p:txBody>
      </p:sp>
      <p:sp>
        <p:nvSpPr>
          <p:cNvPr id="20" name="TextBox 20"/>
          <p:cNvSpPr txBox="1"/>
          <p:nvPr/>
        </p:nvSpPr>
        <p:spPr>
          <a:xfrm>
            <a:off x="9863448" y="6834311"/>
            <a:ext cx="6672281" cy="784702"/>
          </a:xfrm>
          <a:prstGeom prst="rect">
            <a:avLst/>
          </a:prstGeom>
        </p:spPr>
        <p:txBody>
          <a:bodyPr lIns="0" tIns="0" rIns="0" bIns="0" rtlCol="0" anchor="t">
            <a:spAutoFit/>
          </a:bodyPr>
          <a:lstStyle/>
          <a:p>
            <a:pPr marL="342900" lvl="0" indent="-342900" algn="ctr">
              <a:lnSpc>
                <a:spcPts val="3192"/>
              </a:lnSpc>
              <a:spcBef>
                <a:spcPct val="0"/>
              </a:spcBef>
              <a:buFont typeface="Arial" panose="020B0604020202020204" pitchFamily="34" charset="0"/>
              <a:buChar char="•"/>
            </a:pPr>
            <a:r>
              <a:rPr lang="en-US" sz="2100" u="none" strike="noStrike" spc="-65" dirty="0">
                <a:solidFill>
                  <a:srgbClr val="000000"/>
                </a:solidFill>
                <a:latin typeface="Montserrat"/>
                <a:ea typeface="Montserrat"/>
                <a:cs typeface="Montserrat"/>
                <a:sym typeface="Montserrat"/>
              </a:rPr>
              <a:t>Figma</a:t>
            </a:r>
          </a:p>
          <a:p>
            <a:pPr marL="342900" lvl="0" indent="-342900" algn="ctr">
              <a:lnSpc>
                <a:spcPts val="3192"/>
              </a:lnSpc>
              <a:spcBef>
                <a:spcPct val="0"/>
              </a:spcBef>
              <a:buFont typeface="Arial" panose="020B0604020202020204" pitchFamily="34" charset="0"/>
              <a:buChar char="•"/>
            </a:pPr>
            <a:r>
              <a:rPr lang="en-US" sz="2100" spc="-65" dirty="0" err="1">
                <a:solidFill>
                  <a:srgbClr val="000000"/>
                </a:solidFill>
                <a:latin typeface="Montserrat"/>
                <a:ea typeface="Montserrat"/>
                <a:cs typeface="Montserrat"/>
                <a:sym typeface="Montserrat"/>
              </a:rPr>
              <a:t>Abhik</a:t>
            </a:r>
            <a:r>
              <a:rPr lang="en-US" sz="2100" spc="-65" dirty="0">
                <a:solidFill>
                  <a:srgbClr val="000000"/>
                </a:solidFill>
                <a:latin typeface="Montserrat"/>
                <a:ea typeface="Montserrat"/>
                <a:cs typeface="Montserrat"/>
                <a:sym typeface="Montserrat"/>
              </a:rPr>
              <a:t> need help here</a:t>
            </a:r>
            <a:endParaRPr lang="en-US" sz="2100" u="none" strike="noStrike" spc="-65" dirty="0">
              <a:solidFill>
                <a:srgbClr val="000000"/>
              </a:solidFill>
              <a:latin typeface="Montserrat"/>
              <a:ea typeface="Montserrat"/>
              <a:cs typeface="Montserrat"/>
              <a:sym typeface="Montserrat"/>
            </a:endParaRPr>
          </a:p>
        </p:txBody>
      </p:sp>
      <p:sp>
        <p:nvSpPr>
          <p:cNvPr id="21" name="TextBox 21"/>
          <p:cNvSpPr txBox="1"/>
          <p:nvPr/>
        </p:nvSpPr>
        <p:spPr>
          <a:xfrm>
            <a:off x="9425668" y="6204467"/>
            <a:ext cx="7580058" cy="540533"/>
          </a:xfrm>
          <a:prstGeom prst="rect">
            <a:avLst/>
          </a:prstGeom>
        </p:spPr>
        <p:txBody>
          <a:bodyPr lIns="0" tIns="0" rIns="0" bIns="0" rtlCol="0" anchor="t">
            <a:spAutoFit/>
          </a:bodyPr>
          <a:lstStyle/>
          <a:p>
            <a:pPr marL="0" lvl="0" indent="0" algn="ctr">
              <a:lnSpc>
                <a:spcPts val="4066"/>
              </a:lnSpc>
              <a:spcBef>
                <a:spcPct val="0"/>
              </a:spcBef>
            </a:pPr>
            <a:r>
              <a:rPr lang="en-US" sz="3800" b="1" dirty="0">
                <a:solidFill>
                  <a:srgbClr val="000000"/>
                </a:solidFill>
                <a:latin typeface="Agrandir Medium"/>
                <a:ea typeface="Agrandir Medium"/>
                <a:cs typeface="Agrandir Medium"/>
                <a:sym typeface="Agrandir Medium"/>
              </a:rPr>
              <a:t>UI/UX</a:t>
            </a:r>
          </a:p>
        </p:txBody>
      </p:sp>
      <p:sp>
        <p:nvSpPr>
          <p:cNvPr id="22" name="TextBox 22"/>
          <p:cNvSpPr txBox="1"/>
          <p:nvPr/>
        </p:nvSpPr>
        <p:spPr>
          <a:xfrm>
            <a:off x="1706641" y="6808425"/>
            <a:ext cx="6672281" cy="2015808"/>
          </a:xfrm>
          <a:prstGeom prst="rect">
            <a:avLst/>
          </a:prstGeom>
        </p:spPr>
        <p:txBody>
          <a:bodyPr lIns="0" tIns="0" rIns="0" bIns="0" rtlCol="0" anchor="t">
            <a:spAutoFit/>
          </a:bodyPr>
          <a:lstStyle/>
          <a:p>
            <a:pPr marL="342900" lvl="0" indent="-342900" algn="ctr">
              <a:lnSpc>
                <a:spcPts val="3192"/>
              </a:lnSpc>
              <a:spcBef>
                <a:spcPct val="0"/>
              </a:spcBef>
              <a:buFont typeface="Arial" panose="020B0604020202020204" pitchFamily="34" charset="0"/>
              <a:buChar char="•"/>
            </a:pPr>
            <a:r>
              <a:rPr lang="en-US" sz="2100" u="none" strike="noStrike" spc="-65" dirty="0">
                <a:solidFill>
                  <a:srgbClr val="000000"/>
                </a:solidFill>
                <a:latin typeface="Montserrat"/>
                <a:ea typeface="Montserrat"/>
                <a:cs typeface="Montserrat"/>
                <a:sym typeface="Montserrat"/>
              </a:rPr>
              <a:t>Jinja is a templating engine that can allow python to assist making dynamic html pages.</a:t>
            </a:r>
          </a:p>
          <a:p>
            <a:pPr marL="342900" lvl="0" indent="-342900" algn="ctr">
              <a:lnSpc>
                <a:spcPts val="3192"/>
              </a:lnSpc>
              <a:spcBef>
                <a:spcPct val="0"/>
              </a:spcBef>
              <a:buFont typeface="Arial" panose="020B0604020202020204" pitchFamily="34" charset="0"/>
              <a:buChar char="•"/>
            </a:pPr>
            <a:r>
              <a:rPr lang="en-US" sz="2100" spc="-65" dirty="0">
                <a:solidFill>
                  <a:srgbClr val="000000"/>
                </a:solidFill>
                <a:latin typeface="Montserrat"/>
                <a:ea typeface="Montserrat"/>
                <a:cs typeface="Montserrat"/>
                <a:sym typeface="Montserrat"/>
              </a:rPr>
              <a:t>HTML/CSS to ensure data validation for forms, style the page and send proper GET/POST request routes to flask</a:t>
            </a:r>
            <a:endParaRPr lang="en-US" sz="2100" u="none" strike="noStrike" spc="-65" dirty="0">
              <a:solidFill>
                <a:srgbClr val="000000"/>
              </a:solidFill>
              <a:latin typeface="Montserrat"/>
              <a:ea typeface="Montserrat"/>
              <a:cs typeface="Montserrat"/>
              <a:sym typeface="Montserrat"/>
            </a:endParaRPr>
          </a:p>
        </p:txBody>
      </p:sp>
      <p:sp>
        <p:nvSpPr>
          <p:cNvPr id="23" name="TextBox 23"/>
          <p:cNvSpPr txBox="1"/>
          <p:nvPr/>
        </p:nvSpPr>
        <p:spPr>
          <a:xfrm>
            <a:off x="1519277" y="6242567"/>
            <a:ext cx="7096975" cy="540533"/>
          </a:xfrm>
          <a:prstGeom prst="rect">
            <a:avLst/>
          </a:prstGeom>
        </p:spPr>
        <p:txBody>
          <a:bodyPr lIns="0" tIns="0" rIns="0" bIns="0" rtlCol="0" anchor="t">
            <a:spAutoFit/>
          </a:bodyPr>
          <a:lstStyle/>
          <a:p>
            <a:pPr marL="0" lvl="0" indent="0" algn="ctr">
              <a:lnSpc>
                <a:spcPts val="4066"/>
              </a:lnSpc>
              <a:spcBef>
                <a:spcPct val="0"/>
              </a:spcBef>
            </a:pPr>
            <a:r>
              <a:rPr lang="en-US" sz="3800" b="1" dirty="0">
                <a:solidFill>
                  <a:srgbClr val="000000"/>
                </a:solidFill>
                <a:latin typeface="Agrandir Medium"/>
                <a:ea typeface="Agrandir Medium"/>
                <a:cs typeface="Agrandir Medium"/>
                <a:sym typeface="Agrandir Medium"/>
              </a:rPr>
              <a:t>Front End = HTML/CSS/JINJA</a:t>
            </a:r>
          </a:p>
        </p:txBody>
      </p:sp>
      <p:sp>
        <p:nvSpPr>
          <p:cNvPr id="24" name="TextBox 18">
            <a:extLst>
              <a:ext uri="{FF2B5EF4-FFF2-40B4-BE49-F238E27FC236}">
                <a16:creationId xmlns:a16="http://schemas.microsoft.com/office/drawing/2014/main" id="{9059FA8E-29DC-9405-5BE9-0C6573E7F1A6}"/>
              </a:ext>
            </a:extLst>
          </p:cNvPr>
          <p:cNvSpPr txBox="1"/>
          <p:nvPr/>
        </p:nvSpPr>
        <p:spPr>
          <a:xfrm>
            <a:off x="1924444" y="3637400"/>
            <a:ext cx="6672281" cy="2015808"/>
          </a:xfrm>
          <a:prstGeom prst="rect">
            <a:avLst/>
          </a:prstGeom>
        </p:spPr>
        <p:txBody>
          <a:bodyPr lIns="0" tIns="0" rIns="0" bIns="0" rtlCol="0" anchor="t">
            <a:spAutoFit/>
          </a:bodyPr>
          <a:lstStyle/>
          <a:p>
            <a:pPr marL="342900" lvl="0" indent="-342900" algn="ctr">
              <a:lnSpc>
                <a:spcPts val="3192"/>
              </a:lnSpc>
              <a:spcBef>
                <a:spcPct val="0"/>
              </a:spcBef>
              <a:buFont typeface="Arial" panose="020B0604020202020204" pitchFamily="34" charset="0"/>
              <a:buChar char="•"/>
            </a:pPr>
            <a:r>
              <a:rPr lang="en-US" sz="2100" spc="-65" dirty="0" err="1">
                <a:solidFill>
                  <a:srgbClr val="000000"/>
                </a:solidFill>
                <a:latin typeface="Montserrat"/>
                <a:ea typeface="Montserrat"/>
                <a:cs typeface="Montserrat"/>
                <a:sym typeface="Montserrat"/>
              </a:rPr>
              <a:t>Sqlite</a:t>
            </a:r>
            <a:r>
              <a:rPr lang="en-US" sz="2100" spc="-65" dirty="0">
                <a:solidFill>
                  <a:srgbClr val="000000"/>
                </a:solidFill>
                <a:latin typeface="Montserrat"/>
                <a:ea typeface="Montserrat"/>
                <a:cs typeface="Montserrat"/>
                <a:sym typeface="Montserrat"/>
              </a:rPr>
              <a:t> is free and open source</a:t>
            </a:r>
          </a:p>
          <a:p>
            <a:pPr marL="342900" lvl="0" indent="-342900" algn="ctr">
              <a:lnSpc>
                <a:spcPts val="3192"/>
              </a:lnSpc>
              <a:spcBef>
                <a:spcPct val="0"/>
              </a:spcBef>
              <a:buFont typeface="Arial" panose="020B0604020202020204" pitchFamily="34" charset="0"/>
              <a:buChar char="•"/>
            </a:pPr>
            <a:r>
              <a:rPr lang="en-US" sz="2100" u="none" strike="noStrike" spc="-65" dirty="0">
                <a:solidFill>
                  <a:srgbClr val="000000"/>
                </a:solidFill>
                <a:latin typeface="Montserrat"/>
                <a:ea typeface="Montserrat"/>
                <a:cs typeface="Montserrat"/>
                <a:sym typeface="Montserrat"/>
              </a:rPr>
              <a:t>It is a local file based DB – allows embedding on local devices with no internet support</a:t>
            </a:r>
          </a:p>
          <a:p>
            <a:pPr marL="342900" lvl="0" indent="-342900" algn="ctr">
              <a:lnSpc>
                <a:spcPts val="3192"/>
              </a:lnSpc>
              <a:spcBef>
                <a:spcPct val="0"/>
              </a:spcBef>
              <a:buFont typeface="Arial" panose="020B0604020202020204" pitchFamily="34" charset="0"/>
              <a:buChar char="•"/>
            </a:pPr>
            <a:r>
              <a:rPr lang="en-US" sz="2100" spc="-65" dirty="0">
                <a:solidFill>
                  <a:srgbClr val="000000"/>
                </a:solidFill>
                <a:latin typeface="Montserrat"/>
                <a:ea typeface="Montserrat"/>
                <a:cs typeface="Montserrat"/>
                <a:sym typeface="Montserrat"/>
              </a:rPr>
              <a:t>It has long term support </a:t>
            </a:r>
          </a:p>
          <a:p>
            <a:pPr marL="342900" lvl="0" indent="-342900" algn="ctr">
              <a:lnSpc>
                <a:spcPts val="3192"/>
              </a:lnSpc>
              <a:spcBef>
                <a:spcPct val="0"/>
              </a:spcBef>
              <a:buFont typeface="Arial" panose="020B0604020202020204" pitchFamily="34" charset="0"/>
              <a:buChar char="•"/>
            </a:pPr>
            <a:r>
              <a:rPr lang="en-US" sz="2100" u="none" strike="noStrike" spc="-65" dirty="0">
                <a:solidFill>
                  <a:srgbClr val="000000"/>
                </a:solidFill>
                <a:latin typeface="Montserrat"/>
                <a:ea typeface="Montserrat"/>
                <a:cs typeface="Montserrat"/>
                <a:sym typeface="Montserrat"/>
              </a:rPr>
              <a:t>Worlds </a:t>
            </a:r>
            <a:r>
              <a:rPr lang="en-US" sz="2100" spc="-65" dirty="0">
                <a:solidFill>
                  <a:srgbClr val="000000"/>
                </a:solidFill>
                <a:latin typeface="Montserrat"/>
                <a:ea typeface="Montserrat"/>
                <a:cs typeface="Montserrat"/>
                <a:sym typeface="Montserrat"/>
              </a:rPr>
              <a:t>most widely used DB</a:t>
            </a:r>
            <a:endParaRPr lang="en-US" sz="2100" u="none" strike="noStrike" spc="-65" dirty="0">
              <a:solidFill>
                <a:srgbClr val="000000"/>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BCC47-DD76-D151-A5AD-BCE1D316F96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88A1353-E66E-20A3-CAA2-7EE75EDFB3F1}"/>
              </a:ext>
            </a:extLst>
          </p:cNvPr>
          <p:cNvSpPr/>
          <p:nvPr/>
        </p:nvSpPr>
        <p:spPr>
          <a:xfrm>
            <a:off x="13960" y="-2424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dirty="0"/>
          </a:p>
        </p:txBody>
      </p:sp>
      <p:sp>
        <p:nvSpPr>
          <p:cNvPr id="4" name="TextBox 4">
            <a:extLst>
              <a:ext uri="{FF2B5EF4-FFF2-40B4-BE49-F238E27FC236}">
                <a16:creationId xmlns:a16="http://schemas.microsoft.com/office/drawing/2014/main" id="{E7889AF4-1398-38A9-268A-92A7CB390201}"/>
              </a:ext>
            </a:extLst>
          </p:cNvPr>
          <p:cNvSpPr txBox="1"/>
          <p:nvPr/>
        </p:nvSpPr>
        <p:spPr>
          <a:xfrm>
            <a:off x="304800" y="24245"/>
            <a:ext cx="8636000" cy="8486939"/>
          </a:xfrm>
          <a:prstGeom prst="rect">
            <a:avLst/>
          </a:prstGeom>
        </p:spPr>
        <p:txBody>
          <a:bodyPr wrap="square" lIns="0" tIns="0" rIns="0" bIns="0" rtlCol="0" anchor="t">
            <a:spAutoFit/>
          </a:bodyPr>
          <a:lstStyle/>
          <a:p>
            <a:pPr algn="l">
              <a:lnSpc>
                <a:spcPts val="8136"/>
              </a:lnSpc>
            </a:pPr>
            <a:r>
              <a:rPr lang="en-US" sz="6000" b="1" spc="-252" dirty="0">
                <a:solidFill>
                  <a:srgbClr val="FFFFFF"/>
                </a:solidFill>
                <a:latin typeface="Agrandir Medium"/>
                <a:ea typeface="Agrandir Medium"/>
                <a:cs typeface="Agrandir Medium"/>
                <a:sym typeface="Agrandir Medium"/>
              </a:rPr>
              <a:t>DB Design – Owen H</a:t>
            </a:r>
          </a:p>
          <a:p>
            <a:pPr algn="l">
              <a:buFont typeface="Arial" panose="020B0604020202020204" pitchFamily="34" charset="0"/>
              <a:buChar char="•"/>
            </a:pPr>
            <a:r>
              <a:rPr lang="en-US" sz="3200" b="1" spc="-252" dirty="0">
                <a:solidFill>
                  <a:srgbClr val="FFFFFF"/>
                </a:solidFill>
                <a:latin typeface="Agrandir Medium"/>
                <a:ea typeface="Agrandir Medium"/>
                <a:cs typeface="Agrandir Medium"/>
                <a:sym typeface="Agrandir Medium"/>
              </a:rPr>
              <a:t>User Story: </a:t>
            </a:r>
            <a:r>
              <a:rPr lang="en-US" sz="2800" spc="113" dirty="0">
                <a:solidFill>
                  <a:srgbClr val="FFFFFF"/>
                </a:solidFill>
                <a:latin typeface="Montserrat"/>
              </a:rPr>
              <a:t>As a more experienced user I want to be able create a personalized monthly template since I know what I want my targets to be.</a:t>
            </a:r>
          </a:p>
          <a:p>
            <a:endParaRPr lang="en-US" sz="3200" b="1" spc="-252" dirty="0">
              <a:solidFill>
                <a:srgbClr val="FFFFFF"/>
              </a:solidFill>
              <a:latin typeface="Agrandir Medium"/>
              <a:ea typeface="Agrandir Medium"/>
              <a:cs typeface="Agrandir Medium"/>
              <a:sym typeface="Agrandir Medium"/>
            </a:endParaRPr>
          </a:p>
          <a:p>
            <a:r>
              <a:rPr lang="en-US" sz="2800" b="1" spc="-252" dirty="0">
                <a:solidFill>
                  <a:srgbClr val="FFFFFF"/>
                </a:solidFill>
                <a:latin typeface="Agrandir Medium"/>
                <a:ea typeface="Agrandir Medium"/>
                <a:cs typeface="Agrandir Medium"/>
                <a:sym typeface="Agrandir Medium"/>
              </a:rPr>
              <a:t>Requirement: </a:t>
            </a:r>
            <a:r>
              <a:rPr lang="en-US" sz="2800" spc="113" dirty="0">
                <a:solidFill>
                  <a:srgbClr val="FFFFFF"/>
                </a:solidFill>
                <a:latin typeface="Montserrat"/>
              </a:rPr>
              <a:t>The user shall be able to provide personalized numbers to their budget.</a:t>
            </a:r>
          </a:p>
          <a:p>
            <a:pPr algn="l"/>
            <a:endParaRPr lang="en-US" sz="2800" b="1" spc="-252" dirty="0">
              <a:solidFill>
                <a:srgbClr val="FFFFFF"/>
              </a:solidFill>
              <a:latin typeface="Agrandir Medium"/>
              <a:ea typeface="Agrandir Medium"/>
              <a:cs typeface="Agrandir Medium"/>
              <a:sym typeface="Agrandir Medium"/>
            </a:endParaRPr>
          </a:p>
          <a:p>
            <a:r>
              <a:rPr lang="en-US" sz="2800" b="1" spc="-252" dirty="0">
                <a:solidFill>
                  <a:srgbClr val="FFFFFF"/>
                </a:solidFill>
                <a:latin typeface="Agrandir Medium"/>
                <a:ea typeface="Agrandir Medium"/>
                <a:cs typeface="Agrandir Medium"/>
                <a:sym typeface="Agrandir Medium"/>
              </a:rPr>
              <a:t>Design: </a:t>
            </a:r>
            <a:r>
              <a:rPr lang="en-US" sz="2800" spc="113" dirty="0">
                <a:solidFill>
                  <a:srgbClr val="FFFFFF"/>
                </a:solidFill>
                <a:latin typeface="Montserrat"/>
                <a:sym typeface="Agrandir Medium"/>
              </a:rPr>
              <a:t>This simple DB design will suffice for the entirety of the project. Each category will have a specified budget amount and each category will allow multiple expenses to be logged.</a:t>
            </a:r>
          </a:p>
          <a:p>
            <a:pPr algn="l"/>
            <a:br>
              <a:rPr lang="en-US" sz="2800" b="1" spc="-252" dirty="0">
                <a:solidFill>
                  <a:srgbClr val="FFFFFF"/>
                </a:solidFill>
                <a:latin typeface="Agrandir Medium"/>
                <a:ea typeface="Agrandir Medium"/>
                <a:cs typeface="Agrandir Medium"/>
                <a:sym typeface="Agrandir Medium"/>
              </a:rPr>
            </a:br>
            <a:r>
              <a:rPr lang="en-US" sz="2800" b="1" spc="-252" dirty="0">
                <a:solidFill>
                  <a:srgbClr val="FFFFFF"/>
                </a:solidFill>
                <a:latin typeface="Agrandir Medium"/>
                <a:ea typeface="Agrandir Medium"/>
                <a:cs typeface="Agrandir Medium"/>
                <a:sym typeface="Agrandir Medium"/>
              </a:rPr>
              <a:t>Conclusion</a:t>
            </a:r>
            <a:r>
              <a:rPr lang="en-US" sz="2800" b="1" spc="113" dirty="0">
                <a:solidFill>
                  <a:srgbClr val="FFFFFF"/>
                </a:solidFill>
                <a:latin typeface="Montserrat"/>
                <a:ea typeface="Agrandir Medium"/>
                <a:cs typeface="Agrandir Medium"/>
                <a:sym typeface="Agrandir Medium"/>
              </a:rPr>
              <a:t>:</a:t>
            </a:r>
            <a:r>
              <a:rPr lang="en-US" sz="2800" spc="113" dirty="0">
                <a:solidFill>
                  <a:srgbClr val="FFFFFF"/>
                </a:solidFill>
                <a:latin typeface="Montserrat"/>
                <a:sym typeface="Agrandir Medium"/>
              </a:rPr>
              <a:t> </a:t>
            </a:r>
            <a:r>
              <a:rPr lang="en-US" sz="2800" spc="113" dirty="0" err="1">
                <a:solidFill>
                  <a:srgbClr val="FFFFFF"/>
                </a:solidFill>
                <a:latin typeface="Montserrat"/>
                <a:sym typeface="Agrandir Medium"/>
              </a:rPr>
              <a:t>Category_Budget</a:t>
            </a:r>
            <a:r>
              <a:rPr lang="en-US" sz="2800" spc="113" dirty="0">
                <a:solidFill>
                  <a:srgbClr val="FFFFFF"/>
                </a:solidFill>
                <a:latin typeface="Montserrat"/>
                <a:sym typeface="Agrandir Medium"/>
              </a:rPr>
              <a:t> amount is able to be manipulated by the user to meet their desired needs (shown in next slide).   </a:t>
            </a:r>
          </a:p>
        </p:txBody>
      </p:sp>
      <p:sp>
        <p:nvSpPr>
          <p:cNvPr id="5" name="TextBox 4">
            <a:extLst>
              <a:ext uri="{FF2B5EF4-FFF2-40B4-BE49-F238E27FC236}">
                <a16:creationId xmlns:a16="http://schemas.microsoft.com/office/drawing/2014/main" id="{3E877A23-537D-49E9-8CD7-DC3CC706143C}"/>
              </a:ext>
            </a:extLst>
          </p:cNvPr>
          <p:cNvSpPr txBox="1"/>
          <p:nvPr/>
        </p:nvSpPr>
        <p:spPr>
          <a:xfrm>
            <a:off x="8974537" y="952500"/>
            <a:ext cx="7772400" cy="584775"/>
          </a:xfrm>
          <a:prstGeom prst="rect">
            <a:avLst/>
          </a:prstGeom>
          <a:noFill/>
        </p:spPr>
        <p:txBody>
          <a:bodyPr wrap="square" rtlCol="0">
            <a:spAutoFit/>
          </a:bodyPr>
          <a:lstStyle/>
          <a:p>
            <a:r>
              <a:rPr lang="en-US" sz="3200" b="1" spc="-252" dirty="0">
                <a:solidFill>
                  <a:srgbClr val="FFFFFF"/>
                </a:solidFill>
                <a:latin typeface="Agrandir Medium"/>
              </a:rPr>
              <a:t>ERD: </a:t>
            </a:r>
            <a:endParaRPr lang="en-US" sz="3200" dirty="0"/>
          </a:p>
        </p:txBody>
      </p:sp>
      <p:pic>
        <p:nvPicPr>
          <p:cNvPr id="6" name="Picture 5">
            <a:extLst>
              <a:ext uri="{FF2B5EF4-FFF2-40B4-BE49-F238E27FC236}">
                <a16:creationId xmlns:a16="http://schemas.microsoft.com/office/drawing/2014/main" id="{FAA22947-BE5F-DA5A-F074-6C37C67AC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0736" y="1638300"/>
            <a:ext cx="8551463" cy="7010400"/>
          </a:xfrm>
          <a:prstGeom prst="rect">
            <a:avLst/>
          </a:prstGeom>
        </p:spPr>
      </p:pic>
    </p:spTree>
    <p:extLst>
      <p:ext uri="{BB962C8B-B14F-4D97-AF65-F5344CB8AC3E}">
        <p14:creationId xmlns:p14="http://schemas.microsoft.com/office/powerpoint/2010/main" val="346301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FD4A5-CF40-E1D3-E4EC-6A260D3B31A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9819DE0-1FC2-0F6F-D45A-4C14DC7D6BE4}"/>
              </a:ext>
            </a:extLst>
          </p:cNvPr>
          <p:cNvSpPr/>
          <p:nvPr/>
        </p:nvSpPr>
        <p:spPr>
          <a:xfrm>
            <a:off x="-11052" y="-2424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r>
              <a:rPr lang="en-US" dirty="0"/>
              <a:t>s</a:t>
            </a:r>
          </a:p>
        </p:txBody>
      </p:sp>
      <p:sp>
        <p:nvSpPr>
          <p:cNvPr id="4" name="TextBox 4">
            <a:extLst>
              <a:ext uri="{FF2B5EF4-FFF2-40B4-BE49-F238E27FC236}">
                <a16:creationId xmlns:a16="http://schemas.microsoft.com/office/drawing/2014/main" id="{C1D236F3-D064-9879-BD77-0D4B85910925}"/>
              </a:ext>
            </a:extLst>
          </p:cNvPr>
          <p:cNvSpPr txBox="1"/>
          <p:nvPr/>
        </p:nvSpPr>
        <p:spPr>
          <a:xfrm>
            <a:off x="416482" y="24245"/>
            <a:ext cx="17830800" cy="3316292"/>
          </a:xfrm>
          <a:prstGeom prst="rect">
            <a:avLst/>
          </a:prstGeom>
        </p:spPr>
        <p:txBody>
          <a:bodyPr wrap="square" lIns="0" tIns="0" rIns="0" bIns="0" rtlCol="0" anchor="t">
            <a:spAutoFit/>
          </a:bodyPr>
          <a:lstStyle/>
          <a:p>
            <a:pPr algn="l">
              <a:lnSpc>
                <a:spcPts val="8136"/>
              </a:lnSpc>
            </a:pPr>
            <a:r>
              <a:rPr lang="en-US" sz="6000" b="1" spc="-252" dirty="0">
                <a:solidFill>
                  <a:srgbClr val="FFFFFF"/>
                </a:solidFill>
                <a:latin typeface="Agrandir Medium"/>
                <a:ea typeface="Agrandir Medium"/>
                <a:cs typeface="Agrandir Medium"/>
                <a:sym typeface="Agrandir Medium"/>
              </a:rPr>
              <a:t>DB Design – Owen H</a:t>
            </a:r>
          </a:p>
          <a:p>
            <a:pPr algn="l">
              <a:buFont typeface="Arial" panose="020B0604020202020204" pitchFamily="34" charset="0"/>
              <a:buChar char="•"/>
            </a:pPr>
            <a:r>
              <a:rPr lang="en-US" sz="3200" b="1" spc="-252" dirty="0">
                <a:solidFill>
                  <a:srgbClr val="FFFFFF"/>
                </a:solidFill>
                <a:latin typeface="Agrandir Medium"/>
                <a:ea typeface="Agrandir Medium"/>
                <a:cs typeface="Agrandir Medium"/>
                <a:sym typeface="Agrandir Medium"/>
              </a:rPr>
              <a:t>User Story: </a:t>
            </a:r>
            <a:r>
              <a:rPr lang="en-US" sz="2800" spc="113" dirty="0">
                <a:solidFill>
                  <a:srgbClr val="FFFFFF"/>
                </a:solidFill>
                <a:latin typeface="Montserrat"/>
              </a:rPr>
              <a:t>As a more experienced user I want to be able create a personalized monthly template since I know what I want my targets to be.</a:t>
            </a:r>
          </a:p>
          <a:p>
            <a:endParaRPr lang="en-US" sz="3200" b="1" spc="-252" dirty="0">
              <a:solidFill>
                <a:srgbClr val="FFFFFF"/>
              </a:solidFill>
              <a:latin typeface="Agrandir Medium"/>
              <a:ea typeface="Agrandir Medium"/>
              <a:cs typeface="Agrandir Medium"/>
              <a:sym typeface="Agrandir Medium"/>
            </a:endParaRPr>
          </a:p>
          <a:p>
            <a:r>
              <a:rPr lang="en-US" sz="2800" b="1" spc="-252" dirty="0">
                <a:solidFill>
                  <a:srgbClr val="FFFFFF"/>
                </a:solidFill>
                <a:latin typeface="Agrandir Medium"/>
                <a:ea typeface="Agrandir Medium"/>
                <a:cs typeface="Agrandir Medium"/>
                <a:sym typeface="Agrandir Medium"/>
              </a:rPr>
              <a:t>Requirement: </a:t>
            </a:r>
            <a:r>
              <a:rPr lang="en-US" sz="2800" spc="113" dirty="0">
                <a:solidFill>
                  <a:srgbClr val="FFFFFF"/>
                </a:solidFill>
                <a:latin typeface="Montserrat"/>
              </a:rPr>
              <a:t>The user shall be able to provide personalized numbers to their budget.</a:t>
            </a:r>
          </a:p>
          <a:p>
            <a:pPr algn="l"/>
            <a:endParaRPr lang="en-US" sz="2800" b="1" spc="-252" dirty="0">
              <a:solidFill>
                <a:srgbClr val="FFFFFF"/>
              </a:solidFill>
              <a:latin typeface="Agrandir Medium"/>
              <a:ea typeface="Agrandir Medium"/>
              <a:cs typeface="Agrandir Medium"/>
              <a:sym typeface="Agrandir Medium"/>
            </a:endParaRPr>
          </a:p>
        </p:txBody>
      </p:sp>
      <p:pic>
        <p:nvPicPr>
          <p:cNvPr id="6" name="Picture 5" descr="A screenshot of a computer&#10;&#10;Description automatically generated">
            <a:extLst>
              <a:ext uri="{FF2B5EF4-FFF2-40B4-BE49-F238E27FC236}">
                <a16:creationId xmlns:a16="http://schemas.microsoft.com/office/drawing/2014/main" id="{F310CB3A-7E94-BA33-1E2D-A853915C8B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3259759"/>
            <a:ext cx="6781800" cy="373380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29B6DF7-8687-1B44-C607-0FE402C0C9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200" y="7417832"/>
            <a:ext cx="4724400" cy="2485866"/>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8033496C-9751-94EA-025A-580B11F8E5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04" y="3398043"/>
            <a:ext cx="4343879" cy="3073739"/>
          </a:xfrm>
          <a:prstGeom prst="rect">
            <a:avLst/>
          </a:prstGeom>
        </p:spPr>
      </p:pic>
      <p:pic>
        <p:nvPicPr>
          <p:cNvPr id="13" name="Picture 12" descr="A screenshot of a data&#10;&#10;Description automatically generated">
            <a:extLst>
              <a:ext uri="{FF2B5EF4-FFF2-40B4-BE49-F238E27FC236}">
                <a16:creationId xmlns:a16="http://schemas.microsoft.com/office/drawing/2014/main" id="{E8DFE4C1-5932-0F14-BEC0-1017A9DB66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82602" y="3456490"/>
            <a:ext cx="4055980" cy="2989063"/>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35CFB194-B897-9FA0-5953-E2AA92E0D6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82400" y="7048500"/>
            <a:ext cx="5867400" cy="2860408"/>
          </a:xfrm>
          <a:prstGeom prst="rect">
            <a:avLst/>
          </a:prstGeom>
        </p:spPr>
      </p:pic>
      <p:sp>
        <p:nvSpPr>
          <p:cNvPr id="16" name="TextBox 15">
            <a:extLst>
              <a:ext uri="{FF2B5EF4-FFF2-40B4-BE49-F238E27FC236}">
                <a16:creationId xmlns:a16="http://schemas.microsoft.com/office/drawing/2014/main" id="{1A9F1811-F22A-A124-3153-11C1C15A2D1B}"/>
              </a:ext>
            </a:extLst>
          </p:cNvPr>
          <p:cNvSpPr txBox="1"/>
          <p:nvPr/>
        </p:nvSpPr>
        <p:spPr>
          <a:xfrm>
            <a:off x="5334000" y="3170931"/>
            <a:ext cx="1923925" cy="646331"/>
          </a:xfrm>
          <a:prstGeom prst="rect">
            <a:avLst/>
          </a:prstGeom>
          <a:noFill/>
        </p:spPr>
        <p:txBody>
          <a:bodyPr wrap="none" rtlCol="0">
            <a:spAutoFit/>
          </a:bodyPr>
          <a:lstStyle/>
          <a:p>
            <a:r>
              <a:rPr lang="en-US" b="1" dirty="0">
                <a:solidFill>
                  <a:schemeClr val="bg1"/>
                </a:solidFill>
              </a:rPr>
              <a:t>Specify income</a:t>
            </a:r>
          </a:p>
          <a:p>
            <a:endParaRPr lang="en-US" b="1" dirty="0">
              <a:solidFill>
                <a:schemeClr val="bg1"/>
              </a:solidFill>
            </a:endParaRPr>
          </a:p>
        </p:txBody>
      </p:sp>
      <p:sp>
        <p:nvSpPr>
          <p:cNvPr id="17" name="TextBox 16">
            <a:extLst>
              <a:ext uri="{FF2B5EF4-FFF2-40B4-BE49-F238E27FC236}">
                <a16:creationId xmlns:a16="http://schemas.microsoft.com/office/drawing/2014/main" id="{2358BAFC-8202-D9DC-5085-428308622FB2}"/>
              </a:ext>
            </a:extLst>
          </p:cNvPr>
          <p:cNvSpPr txBox="1"/>
          <p:nvPr/>
        </p:nvSpPr>
        <p:spPr>
          <a:xfrm>
            <a:off x="1905000" y="7048500"/>
            <a:ext cx="2895600" cy="369332"/>
          </a:xfrm>
          <a:prstGeom prst="rect">
            <a:avLst/>
          </a:prstGeom>
          <a:noFill/>
        </p:spPr>
        <p:txBody>
          <a:bodyPr wrap="square" rtlCol="0">
            <a:spAutoFit/>
          </a:bodyPr>
          <a:lstStyle/>
          <a:p>
            <a:r>
              <a:rPr lang="en-US" b="1" dirty="0">
                <a:solidFill>
                  <a:schemeClr val="bg1"/>
                </a:solidFill>
              </a:rPr>
              <a:t>Generate Percentages</a:t>
            </a:r>
          </a:p>
        </p:txBody>
      </p:sp>
      <p:sp>
        <p:nvSpPr>
          <p:cNvPr id="18" name="TextBox 17">
            <a:extLst>
              <a:ext uri="{FF2B5EF4-FFF2-40B4-BE49-F238E27FC236}">
                <a16:creationId xmlns:a16="http://schemas.microsoft.com/office/drawing/2014/main" id="{72AC9258-DE67-FA7F-0EAB-BF92597EDBEF}"/>
              </a:ext>
            </a:extLst>
          </p:cNvPr>
          <p:cNvSpPr txBox="1"/>
          <p:nvPr/>
        </p:nvSpPr>
        <p:spPr>
          <a:xfrm>
            <a:off x="7086599" y="4381500"/>
            <a:ext cx="1098079" cy="646331"/>
          </a:xfrm>
          <a:prstGeom prst="rect">
            <a:avLst/>
          </a:prstGeom>
          <a:noFill/>
        </p:spPr>
        <p:txBody>
          <a:bodyPr wrap="square" rtlCol="0">
            <a:spAutoFit/>
          </a:bodyPr>
          <a:lstStyle/>
          <a:p>
            <a:r>
              <a:rPr lang="en-US" b="1" dirty="0">
                <a:solidFill>
                  <a:schemeClr val="bg1"/>
                </a:solidFill>
              </a:rPr>
              <a:t>Update amount</a:t>
            </a:r>
          </a:p>
        </p:txBody>
      </p:sp>
      <p:sp>
        <p:nvSpPr>
          <p:cNvPr id="19" name="TextBox 18">
            <a:extLst>
              <a:ext uri="{FF2B5EF4-FFF2-40B4-BE49-F238E27FC236}">
                <a16:creationId xmlns:a16="http://schemas.microsoft.com/office/drawing/2014/main" id="{05F03810-C75F-2525-0030-F31F4D499763}"/>
              </a:ext>
            </a:extLst>
          </p:cNvPr>
          <p:cNvSpPr txBox="1"/>
          <p:nvPr/>
        </p:nvSpPr>
        <p:spPr>
          <a:xfrm>
            <a:off x="10363200" y="7277100"/>
            <a:ext cx="910827" cy="369332"/>
          </a:xfrm>
          <a:prstGeom prst="rect">
            <a:avLst/>
          </a:prstGeom>
          <a:noFill/>
        </p:spPr>
        <p:txBody>
          <a:bodyPr wrap="none" rtlCol="0">
            <a:spAutoFit/>
          </a:bodyPr>
          <a:lstStyle/>
          <a:p>
            <a:r>
              <a:rPr lang="en-US" b="1" dirty="0">
                <a:solidFill>
                  <a:schemeClr val="bg1"/>
                </a:solidFill>
              </a:rPr>
              <a:t>Before</a:t>
            </a:r>
          </a:p>
        </p:txBody>
      </p:sp>
      <p:sp>
        <p:nvSpPr>
          <p:cNvPr id="20" name="TextBox 19">
            <a:extLst>
              <a:ext uri="{FF2B5EF4-FFF2-40B4-BE49-F238E27FC236}">
                <a16:creationId xmlns:a16="http://schemas.microsoft.com/office/drawing/2014/main" id="{E96BF6F2-45F4-3779-55E2-15C89028D8CE}"/>
              </a:ext>
            </a:extLst>
          </p:cNvPr>
          <p:cNvSpPr txBox="1"/>
          <p:nvPr/>
        </p:nvSpPr>
        <p:spPr>
          <a:xfrm>
            <a:off x="17602200" y="8034522"/>
            <a:ext cx="726481" cy="369332"/>
          </a:xfrm>
          <a:prstGeom prst="rect">
            <a:avLst/>
          </a:prstGeom>
          <a:noFill/>
        </p:spPr>
        <p:txBody>
          <a:bodyPr wrap="none" rtlCol="0">
            <a:spAutoFit/>
          </a:bodyPr>
          <a:lstStyle/>
          <a:p>
            <a:r>
              <a:rPr lang="en-US" b="1" dirty="0">
                <a:solidFill>
                  <a:schemeClr val="bg1"/>
                </a:solidFill>
              </a:rPr>
              <a:t>After</a:t>
            </a:r>
          </a:p>
        </p:txBody>
      </p:sp>
    </p:spTree>
    <p:extLst>
      <p:ext uri="{BB962C8B-B14F-4D97-AF65-F5344CB8AC3E}">
        <p14:creationId xmlns:p14="http://schemas.microsoft.com/office/powerpoint/2010/main" val="1271673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304800" y="24245"/>
            <a:ext cx="8636000" cy="10333598"/>
          </a:xfrm>
          <a:prstGeom prst="rect">
            <a:avLst/>
          </a:prstGeom>
        </p:spPr>
        <p:txBody>
          <a:bodyPr wrap="square" lIns="0" tIns="0" rIns="0" bIns="0" rtlCol="0" anchor="t">
            <a:spAutoFit/>
          </a:bodyPr>
          <a:lstStyle/>
          <a:p>
            <a:pPr algn="l">
              <a:lnSpc>
                <a:spcPts val="8136"/>
              </a:lnSpc>
            </a:pPr>
            <a:r>
              <a:rPr lang="en-US" sz="6000" b="1" spc="-252" dirty="0">
                <a:solidFill>
                  <a:srgbClr val="FFFFFF"/>
                </a:solidFill>
                <a:latin typeface="Agrandir Medium"/>
                <a:ea typeface="Agrandir Medium"/>
                <a:cs typeface="Agrandir Medium"/>
                <a:sym typeface="Agrandir Medium"/>
              </a:rPr>
              <a:t>Crud – Dan C</a:t>
            </a:r>
          </a:p>
          <a:p>
            <a:pPr algn="l"/>
            <a:r>
              <a:rPr lang="en-US" sz="3200" b="1" spc="-252" dirty="0">
                <a:solidFill>
                  <a:srgbClr val="FFFFFF"/>
                </a:solidFill>
                <a:latin typeface="Agrandir Medium"/>
                <a:ea typeface="Agrandir Medium"/>
                <a:cs typeface="Agrandir Medium"/>
                <a:sym typeface="Agrandir Medium"/>
              </a:rPr>
              <a:t>User Story:</a:t>
            </a:r>
          </a:p>
          <a:p>
            <a:pPr algn="l"/>
            <a:r>
              <a:rPr lang="en-US" sz="3200" b="1" spc="-252" dirty="0">
                <a:solidFill>
                  <a:srgbClr val="FFFFFF"/>
                </a:solidFill>
                <a:latin typeface="Agrandir Medium"/>
                <a:ea typeface="Agrandir Medium"/>
                <a:cs typeface="Agrandir Medium"/>
                <a:sym typeface="Agrandir Medium"/>
              </a:rPr>
              <a:t>As an end user I want to track expenses in order to know how many avocados I can buy</a:t>
            </a:r>
          </a:p>
          <a:p>
            <a:pPr algn="l"/>
            <a:endParaRPr lang="en-US" sz="32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Requirement:</a:t>
            </a:r>
          </a:p>
          <a:p>
            <a:pPr algn="l"/>
            <a:r>
              <a:rPr lang="en-US" sz="2800" b="1" spc="-252" dirty="0">
                <a:solidFill>
                  <a:srgbClr val="FFFFFF"/>
                </a:solidFill>
                <a:latin typeface="Agrandir Medium"/>
                <a:ea typeface="Agrandir Medium"/>
                <a:cs typeface="Agrandir Medium"/>
                <a:sym typeface="Agrandir Medium"/>
              </a:rPr>
              <a:t>The user shall be able to manage their expenses for retrieval and change</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Design:</a:t>
            </a:r>
          </a:p>
          <a:p>
            <a:pPr algn="l"/>
            <a:r>
              <a:rPr lang="en-US" sz="2800" b="1" spc="-252" dirty="0">
                <a:solidFill>
                  <a:srgbClr val="FFFFFF"/>
                </a:solidFill>
                <a:latin typeface="Agrandir Medium"/>
                <a:ea typeface="Agrandir Medium"/>
                <a:cs typeface="Agrandir Medium"/>
                <a:sym typeface="Agrandir Medium"/>
              </a:rPr>
              <a:t>Expense Class :</a:t>
            </a:r>
          </a:p>
          <a:p>
            <a:pPr algn="l"/>
            <a:r>
              <a:rPr lang="en-US" sz="2800" b="1" spc="-252" dirty="0">
                <a:solidFill>
                  <a:srgbClr val="FFFFFF"/>
                </a:solidFill>
                <a:latin typeface="Agrandir Medium"/>
                <a:ea typeface="Agrandir Medium"/>
                <a:cs typeface="Agrandir Medium"/>
                <a:sym typeface="Agrandir Medium"/>
              </a:rPr>
              <a:t>class variables (expense id, expense category, expense description, expense amount, expense date, expense payment method)</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err="1">
                <a:solidFill>
                  <a:srgbClr val="FFFFFF"/>
                </a:solidFill>
                <a:latin typeface="Agrandir Medium"/>
                <a:ea typeface="Agrandir Medium"/>
                <a:cs typeface="Agrandir Medium"/>
                <a:sym typeface="Agrandir Medium"/>
              </a:rPr>
              <a:t>dbOperations</a:t>
            </a:r>
            <a:r>
              <a:rPr lang="en-US" sz="2800" b="1" spc="-252" dirty="0">
                <a:solidFill>
                  <a:srgbClr val="FFFFFF"/>
                </a:solidFill>
                <a:latin typeface="Agrandir Medium"/>
                <a:ea typeface="Agrandir Medium"/>
                <a:cs typeface="Agrandir Medium"/>
                <a:sym typeface="Agrandir Medium"/>
              </a:rPr>
              <a:t> Class:</a:t>
            </a:r>
          </a:p>
          <a:p>
            <a:pPr algn="l"/>
            <a:r>
              <a:rPr lang="en-US" sz="2800" b="1" spc="-252" dirty="0">
                <a:solidFill>
                  <a:srgbClr val="FFFFFF"/>
                </a:solidFill>
                <a:latin typeface="Agrandir Medium"/>
                <a:ea typeface="Agrandir Medium"/>
                <a:cs typeface="Agrandir Medium"/>
                <a:sym typeface="Agrandir Medium"/>
              </a:rPr>
              <a:t>Handle all  crud for whole database. Much of it revolves around expenses and categories.</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Conclusion:</a:t>
            </a:r>
          </a:p>
          <a:p>
            <a:pPr algn="l"/>
            <a:r>
              <a:rPr lang="en-US" sz="2800" b="1" spc="-252" dirty="0">
                <a:solidFill>
                  <a:srgbClr val="FFFFFF"/>
                </a:solidFill>
                <a:latin typeface="Agrandir Medium"/>
                <a:ea typeface="Agrandir Medium"/>
                <a:cs typeface="Agrandir Medium"/>
                <a:sym typeface="Agrandir Medium"/>
              </a:rPr>
              <a:t>Expenses can be inserted, updated, deleted, read , filtered and sent to excel</a:t>
            </a:r>
          </a:p>
        </p:txBody>
      </p:sp>
      <p:pic>
        <p:nvPicPr>
          <p:cNvPr id="6" name="Picture 5">
            <a:extLst>
              <a:ext uri="{FF2B5EF4-FFF2-40B4-BE49-F238E27FC236}">
                <a16:creationId xmlns:a16="http://schemas.microsoft.com/office/drawing/2014/main" id="{6A69C772-618A-F21E-6132-744CBE66FC99}"/>
              </a:ext>
            </a:extLst>
          </p:cNvPr>
          <p:cNvPicPr>
            <a:picLocks noChangeAspect="1"/>
          </p:cNvPicPr>
          <p:nvPr/>
        </p:nvPicPr>
        <p:blipFill>
          <a:blip r:embed="rId3"/>
          <a:stretch>
            <a:fillRect/>
          </a:stretch>
        </p:blipFill>
        <p:spPr>
          <a:xfrm>
            <a:off x="8940800" y="190500"/>
            <a:ext cx="9222154" cy="4495800"/>
          </a:xfrm>
          <a:prstGeom prst="rect">
            <a:avLst/>
          </a:prstGeom>
        </p:spPr>
      </p:pic>
      <p:pic>
        <p:nvPicPr>
          <p:cNvPr id="7" name="Picture 6">
            <a:extLst>
              <a:ext uri="{FF2B5EF4-FFF2-40B4-BE49-F238E27FC236}">
                <a16:creationId xmlns:a16="http://schemas.microsoft.com/office/drawing/2014/main" id="{BBE74E02-11EF-07BA-73E2-F8252914BA8F}"/>
              </a:ext>
            </a:extLst>
          </p:cNvPr>
          <p:cNvPicPr>
            <a:picLocks noChangeAspect="1"/>
          </p:cNvPicPr>
          <p:nvPr/>
        </p:nvPicPr>
        <p:blipFill>
          <a:blip r:embed="rId4"/>
          <a:stretch>
            <a:fillRect/>
          </a:stretch>
        </p:blipFill>
        <p:spPr>
          <a:xfrm>
            <a:off x="8940800" y="4909358"/>
            <a:ext cx="9222154" cy="4495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90D72-94B8-BD03-BD41-6F86C51884F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4746491-9250-EC6A-BD98-7D719DADF34F}"/>
              </a:ext>
            </a:extLst>
          </p:cNvPr>
          <p:cNvSpPr/>
          <p:nvPr/>
        </p:nvSpPr>
        <p:spPr>
          <a:xfrm>
            <a:off x="0" y="-2424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4" name="TextBox 4">
            <a:extLst>
              <a:ext uri="{FF2B5EF4-FFF2-40B4-BE49-F238E27FC236}">
                <a16:creationId xmlns:a16="http://schemas.microsoft.com/office/drawing/2014/main" id="{AC47FCDB-D759-77BC-49C3-4F2F0D8A5426}"/>
              </a:ext>
            </a:extLst>
          </p:cNvPr>
          <p:cNvSpPr txBox="1"/>
          <p:nvPr/>
        </p:nvSpPr>
        <p:spPr>
          <a:xfrm>
            <a:off x="304800" y="24245"/>
            <a:ext cx="8636000" cy="5039841"/>
          </a:xfrm>
          <a:prstGeom prst="rect">
            <a:avLst/>
          </a:prstGeom>
        </p:spPr>
        <p:txBody>
          <a:bodyPr wrap="square" lIns="0" tIns="0" rIns="0" bIns="0" rtlCol="0" anchor="t">
            <a:spAutoFit/>
          </a:bodyPr>
          <a:lstStyle/>
          <a:p>
            <a:pPr algn="l">
              <a:lnSpc>
                <a:spcPts val="8136"/>
              </a:lnSpc>
            </a:pPr>
            <a:r>
              <a:rPr lang="en-US" sz="6000" b="1" spc="-252" dirty="0">
                <a:solidFill>
                  <a:srgbClr val="FFFFFF"/>
                </a:solidFill>
                <a:latin typeface="Agrandir Medium"/>
                <a:ea typeface="Agrandir Medium"/>
                <a:cs typeface="Agrandir Medium"/>
                <a:sym typeface="Agrandir Medium"/>
              </a:rPr>
              <a:t>UI/UX – </a:t>
            </a:r>
            <a:r>
              <a:rPr lang="en-US" sz="6000" b="1" spc="-252" dirty="0" err="1">
                <a:solidFill>
                  <a:srgbClr val="FFFFFF"/>
                </a:solidFill>
                <a:latin typeface="Agrandir Medium"/>
                <a:ea typeface="Agrandir Medium"/>
                <a:cs typeface="Agrandir Medium"/>
                <a:sym typeface="Agrandir Medium"/>
              </a:rPr>
              <a:t>Abhik</a:t>
            </a:r>
            <a:r>
              <a:rPr lang="en-US" sz="6000" b="1" spc="-252" dirty="0">
                <a:solidFill>
                  <a:srgbClr val="FFFFFF"/>
                </a:solidFill>
                <a:latin typeface="Agrandir Medium"/>
                <a:ea typeface="Agrandir Medium"/>
                <a:cs typeface="Agrandir Medium"/>
                <a:sym typeface="Agrandir Medium"/>
              </a:rPr>
              <a:t> Patel</a:t>
            </a:r>
          </a:p>
          <a:p>
            <a:pPr algn="l"/>
            <a:r>
              <a:rPr lang="en-US" sz="3200" b="1" spc="-252" dirty="0">
                <a:solidFill>
                  <a:srgbClr val="FFFFFF"/>
                </a:solidFill>
                <a:latin typeface="Agrandir Medium"/>
                <a:ea typeface="Agrandir Medium"/>
                <a:cs typeface="Agrandir Medium"/>
                <a:sym typeface="Agrandir Medium"/>
              </a:rPr>
              <a:t>User Story:</a:t>
            </a:r>
          </a:p>
          <a:p>
            <a:pPr algn="l"/>
            <a:endParaRPr lang="en-US" sz="32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Requirement:</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Design:</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Conclusion:</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(maybe pictures from </a:t>
            </a:r>
            <a:r>
              <a:rPr lang="en-US" sz="2800" b="1" spc="-252" dirty="0" err="1">
                <a:solidFill>
                  <a:srgbClr val="FFFFFF"/>
                </a:solidFill>
                <a:latin typeface="Agrandir Medium"/>
                <a:ea typeface="Agrandir Medium"/>
                <a:cs typeface="Agrandir Medium"/>
                <a:sym typeface="Agrandir Medium"/>
              </a:rPr>
              <a:t>figma</a:t>
            </a:r>
            <a:r>
              <a:rPr lang="en-US" sz="2800" b="1" spc="-252" dirty="0">
                <a:solidFill>
                  <a:srgbClr val="FFFFFF"/>
                </a:solidFill>
                <a:latin typeface="Agrandir Medium"/>
                <a:ea typeface="Agrandir Medium"/>
                <a:cs typeface="Agrandir Medium"/>
                <a:sym typeface="Agrandir Medium"/>
              </a:rPr>
              <a:t>)</a:t>
            </a:r>
          </a:p>
        </p:txBody>
      </p:sp>
    </p:spTree>
    <p:extLst>
      <p:ext uri="{BB962C8B-B14F-4D97-AF65-F5344CB8AC3E}">
        <p14:creationId xmlns:p14="http://schemas.microsoft.com/office/powerpoint/2010/main" val="1004407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E0BA4-FC23-98EA-1D86-C42E951602F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4BCC0E8-88EF-942A-C84B-98E898B009BB}"/>
              </a:ext>
            </a:extLst>
          </p:cNvPr>
          <p:cNvSpPr/>
          <p:nvPr/>
        </p:nvSpPr>
        <p:spPr>
          <a:xfrm>
            <a:off x="0" y="-2424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4" name="TextBox 4">
            <a:extLst>
              <a:ext uri="{FF2B5EF4-FFF2-40B4-BE49-F238E27FC236}">
                <a16:creationId xmlns:a16="http://schemas.microsoft.com/office/drawing/2014/main" id="{3FC835E6-A018-8B72-CB3B-A0969928FC78}"/>
              </a:ext>
            </a:extLst>
          </p:cNvPr>
          <p:cNvSpPr txBox="1"/>
          <p:nvPr/>
        </p:nvSpPr>
        <p:spPr>
          <a:xfrm>
            <a:off x="304800" y="24245"/>
            <a:ext cx="8636000" cy="5039841"/>
          </a:xfrm>
          <a:prstGeom prst="rect">
            <a:avLst/>
          </a:prstGeom>
        </p:spPr>
        <p:txBody>
          <a:bodyPr wrap="square" lIns="0" tIns="0" rIns="0" bIns="0" rtlCol="0" anchor="t">
            <a:spAutoFit/>
          </a:bodyPr>
          <a:lstStyle/>
          <a:p>
            <a:pPr algn="l">
              <a:lnSpc>
                <a:spcPts val="8136"/>
              </a:lnSpc>
            </a:pPr>
            <a:r>
              <a:rPr lang="en-US" sz="6000" b="1" spc="-252" dirty="0">
                <a:solidFill>
                  <a:srgbClr val="FFFFFF"/>
                </a:solidFill>
                <a:latin typeface="Agrandir Medium"/>
                <a:ea typeface="Agrandir Medium"/>
                <a:cs typeface="Agrandir Medium"/>
                <a:sym typeface="Agrandir Medium"/>
              </a:rPr>
              <a:t>Front End – </a:t>
            </a:r>
            <a:r>
              <a:rPr lang="en-US" sz="6000" b="1" spc="-252" dirty="0" err="1">
                <a:solidFill>
                  <a:srgbClr val="FFFFFF"/>
                </a:solidFill>
                <a:latin typeface="Agrandir Medium"/>
                <a:ea typeface="Agrandir Medium"/>
                <a:cs typeface="Agrandir Medium"/>
                <a:sym typeface="Agrandir Medium"/>
              </a:rPr>
              <a:t>Devkumar</a:t>
            </a:r>
            <a:endParaRPr lang="en-US" sz="6000" b="1" spc="-252" dirty="0">
              <a:solidFill>
                <a:srgbClr val="FFFFFF"/>
              </a:solidFill>
              <a:latin typeface="Agrandir Medium"/>
              <a:ea typeface="Agrandir Medium"/>
              <a:cs typeface="Agrandir Medium"/>
              <a:sym typeface="Agrandir Medium"/>
            </a:endParaRPr>
          </a:p>
          <a:p>
            <a:pPr algn="l"/>
            <a:r>
              <a:rPr lang="en-US" sz="3200" b="1" spc="-252" dirty="0">
                <a:solidFill>
                  <a:srgbClr val="FFFFFF"/>
                </a:solidFill>
                <a:latin typeface="Agrandir Medium"/>
                <a:ea typeface="Agrandir Medium"/>
                <a:cs typeface="Agrandir Medium"/>
                <a:sym typeface="Agrandir Medium"/>
              </a:rPr>
              <a:t>User Story:</a:t>
            </a:r>
          </a:p>
          <a:p>
            <a:pPr algn="l"/>
            <a:endParaRPr lang="en-US" sz="32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Requirement:</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Design:</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Conclusion:</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(whatever you want to show)</a:t>
            </a:r>
          </a:p>
        </p:txBody>
      </p:sp>
    </p:spTree>
    <p:extLst>
      <p:ext uri="{BB962C8B-B14F-4D97-AF65-F5344CB8AC3E}">
        <p14:creationId xmlns:p14="http://schemas.microsoft.com/office/powerpoint/2010/main" val="34378186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305</TotalTime>
  <Words>845</Words>
  <Application>Microsoft Office PowerPoint</Application>
  <PresentationFormat>Custom</PresentationFormat>
  <Paragraphs>111</Paragraphs>
  <Slides>11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Agrandir Bold</vt:lpstr>
      <vt:lpstr>Century Gothic</vt:lpstr>
      <vt:lpstr>Arial</vt:lpstr>
      <vt:lpstr>Agrandir</vt:lpstr>
      <vt:lpstr>Agrandir Medium</vt:lpstr>
      <vt:lpstr>Times New Roman</vt:lpstr>
      <vt:lpstr>Montserrat</vt:lpstr>
      <vt:lpstr>Montserrat Medium</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Financial Management Presentation</dc:title>
  <cp:lastModifiedBy>Owen Hill</cp:lastModifiedBy>
  <cp:revision>11</cp:revision>
  <dcterms:created xsi:type="dcterms:W3CDTF">2006-08-16T00:00:00Z</dcterms:created>
  <dcterms:modified xsi:type="dcterms:W3CDTF">2024-12-01T17:07:26Z</dcterms:modified>
  <dc:identifier>DAGXMfAiS84</dc:identifier>
</cp:coreProperties>
</file>